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7" r:id="rId3"/>
    <p:sldId id="258" r:id="rId4"/>
    <p:sldId id="330" r:id="rId5"/>
    <p:sldId id="259" r:id="rId7"/>
    <p:sldId id="284" r:id="rId8"/>
    <p:sldId id="283" r:id="rId9"/>
    <p:sldId id="285" r:id="rId10"/>
    <p:sldId id="286" r:id="rId11"/>
    <p:sldId id="287" r:id="rId12"/>
    <p:sldId id="313" r:id="rId13"/>
    <p:sldId id="327" r:id="rId14"/>
    <p:sldId id="328" r:id="rId15"/>
    <p:sldId id="293" r:id="rId16"/>
    <p:sldId id="294" r:id="rId17"/>
    <p:sldId id="297" r:id="rId18"/>
    <p:sldId id="295" r:id="rId19"/>
    <p:sldId id="296" r:id="rId20"/>
    <p:sldId id="314" r:id="rId21"/>
    <p:sldId id="306" r:id="rId22"/>
    <p:sldId id="332" r:id="rId23"/>
    <p:sldId id="304" r:id="rId24"/>
    <p:sldId id="305" r:id="rId25"/>
    <p:sldId id="298" r:id="rId26"/>
    <p:sldId id="280" r:id="rId27"/>
    <p:sldId id="278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1)	对所有扫描图像进行激光线条的中心计算，得到新图像序列；</a:t>
            </a:r>
            <a:endParaRPr lang="zh-CN" altLang="en-US"/>
          </a:p>
          <a:p>
            <a:r>
              <a:rPr lang="zh-CN" altLang="en-US"/>
              <a:t>2)	读取（1）处理后的一张图像； </a:t>
            </a:r>
            <a:endParaRPr lang="zh-CN" altLang="en-US"/>
          </a:p>
          <a:p>
            <a:r>
              <a:rPr lang="zh-CN" altLang="en-US"/>
              <a:t>3)	按顺序，搜索图像上含有信息（值非 0）的、未被处理的某点，读取此点的像素坐标； </a:t>
            </a:r>
            <a:endParaRPr lang="zh-CN" altLang="en-US"/>
          </a:p>
          <a:p>
            <a:r>
              <a:rPr lang="zh-CN" altLang="en-US"/>
              <a:t>4)	在像素标定矩阵中，寻址距离此点最近的 4 个相邻标定点（如前文所述，假设数据点为 P，则这四个相邻标定点需要满足</a:t>
            </a:r>
            <a:r>
              <a:rPr lang="en-US" altLang="zh-CN"/>
              <a:t>	</a:t>
            </a:r>
            <a:r>
              <a:rPr lang="zh-CN" altLang="en-US"/>
              <a:t>以下条件：某一标定点距离 P 点最近，四个标定点包裹 P 点，或者与 P 点重合）；</a:t>
            </a:r>
            <a:endParaRPr lang="zh-CN" altLang="en-US"/>
          </a:p>
          <a:p>
            <a:r>
              <a:rPr lang="zh-CN" altLang="en-US"/>
              <a:t>5)	按照坐标转换公式计算此点所对应的世界坐标； </a:t>
            </a:r>
            <a:endParaRPr lang="zh-CN" altLang="en-US"/>
          </a:p>
          <a:p>
            <a:r>
              <a:rPr lang="zh-CN" altLang="en-US"/>
              <a:t>6)	重复（3）-（5）步骤，遍历图像上所有有信息的点，进行坐标计算；</a:t>
            </a:r>
            <a:endParaRPr lang="zh-CN" altLang="en-US"/>
          </a:p>
          <a:p>
            <a:r>
              <a:rPr lang="zh-CN" altLang="en-US"/>
              <a:t>7)	重复（2）-（6）步骤，处理整个图像序列； </a:t>
            </a:r>
            <a:endParaRPr lang="zh-CN" altLang="en-US"/>
          </a:p>
          <a:p>
            <a:r>
              <a:rPr lang="zh-CN" altLang="en-US"/>
              <a:t>8)	将前面 7 步所得数据沿扫描方向累加，重建出三维图像。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会有别的光影响</a:t>
            </a:r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89E3D-8006-40AC-B1D6-87CBD5C00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53811-E996-4A38-91A5-EF87EC7D6B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microsoft.com/office/2007/relationships/media" Target="file:///F:\3D\10.25-11.19\Report\&#30446;&#26631;&#29289;3.avi" TargetMode="External"/><Relationship Id="rId1" Type="http://schemas.openxmlformats.org/officeDocument/2006/relationships/video" Target="file:///F:\3D\10.25-11.19\Report\&#30446;&#26631;&#29289;3.av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21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wmf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5.wmf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747078"/>
            <a:ext cx="10363200" cy="2387600"/>
          </a:xfrm>
        </p:spPr>
        <p:txBody>
          <a:bodyPr/>
          <a:p>
            <a:r>
              <a:rPr lang="en-US" altLang="zh-CN" sz="4000" b="1" dirty="0">
                <a:latin typeface="Times New Roman" panose="02020603050405020304" charset="0"/>
                <a:sym typeface="+mn-ea"/>
              </a:rPr>
              <a:t>Underwater 3D Reconstruction  Experiment</a:t>
            </a:r>
            <a:endParaRPr lang="en-US" altLang="zh-CN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2034540"/>
          </a:xfrm>
        </p:spPr>
        <p:txBody>
          <a:bodyPr>
            <a:normAutofit fontScale="70000"/>
          </a:bodyPr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 sz="4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孙凤娜</a:t>
            </a:r>
            <a:endParaRPr lang="zh-CN" altLang="en-US" sz="4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4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2016.11.21</a:t>
            </a:r>
            <a:endParaRPr lang="en-US" altLang="zh-CN" sz="4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endParaRPr lang="en-US" altLang="zh-CN" sz="4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endParaRPr lang="zh-CN" altLang="en-US" sz="4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endParaRPr lang="zh-CN" altLang="en-US" sz="6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endParaRPr lang="zh-CN" altLang="en-US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8240" y="227966"/>
            <a:ext cx="10515600" cy="1325563"/>
          </a:xfrm>
        </p:spPr>
        <p:txBody>
          <a:bodyPr>
            <a:normAutofit fontScale="90000"/>
          </a:bodyPr>
          <a:p>
            <a:r>
              <a:rPr lang="en-US" altLang="zh-CN" b="1">
                <a:latin typeface="Times New Roman" panose="02020603050405020304" charset="0"/>
                <a:sym typeface="+mn-ea"/>
              </a:rPr>
              <a:t>Ⅱ.</a:t>
            </a:r>
            <a: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  <a:t>Experinmental scheme</a:t>
            </a:r>
            <a:b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39825"/>
            <a:ext cx="10515600" cy="5037455"/>
          </a:xfrm>
        </p:spPr>
        <p:txBody>
          <a:bodyPr/>
          <a:p>
            <a:r>
              <a:rPr lang="zh-CN" altLang="en-US" sz="3200">
                <a:solidFill>
                  <a:srgbClr val="0000FF"/>
                </a:solidFill>
              </a:rPr>
              <a:t>Experimental Device</a:t>
            </a:r>
            <a:endParaRPr lang="zh-CN" altLang="en-US" sz="320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24735" y="2339340"/>
            <a:ext cx="1987550" cy="579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sym typeface="+mn-ea"/>
              </a:rPr>
              <a:t>Line laser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7406640" y="2339340"/>
            <a:ext cx="1478280" cy="579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</a:rPr>
              <a:t>Camera</a:t>
            </a:r>
            <a:endParaRPr lang="en-US" altLang="zh-CN" sz="320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68775" y="3369310"/>
            <a:ext cx="3069590" cy="5791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</a:rPr>
              <a:t>Calibration board</a:t>
            </a:r>
            <a:endParaRPr lang="en-US" altLang="zh-CN" sz="320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24735" y="4457700"/>
            <a:ext cx="2118995" cy="579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</a:rPr>
              <a:t>Guide Rail</a:t>
            </a:r>
            <a:endParaRPr lang="en-US" altLang="zh-CN" sz="320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06640" y="4457700"/>
            <a:ext cx="1478280" cy="579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</a:rPr>
              <a:t>Object</a:t>
            </a:r>
            <a:endParaRPr lang="en-US" altLang="zh-CN" sz="320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4440" y="441326"/>
            <a:ext cx="10515600" cy="1325563"/>
          </a:xfrm>
        </p:spPr>
        <p:txBody>
          <a:bodyPr>
            <a:normAutofit fontScale="90000"/>
          </a:bodyPr>
          <a:p>
            <a:r>
              <a:rPr lang="en-US" altLang="zh-CN" b="1">
                <a:latin typeface="Times New Roman" panose="02020603050405020304" charset="0"/>
                <a:sym typeface="+mn-ea"/>
              </a:rPr>
              <a:t>Ⅱ.</a:t>
            </a:r>
            <a: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  <a:t>Experinmental scheme</a:t>
            </a:r>
            <a:b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</a:b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8865"/>
            <a:ext cx="10515600" cy="4351338"/>
          </a:xfrm>
        </p:spPr>
        <p:txBody>
          <a:bodyPr/>
          <a:p>
            <a:r>
              <a:rPr lang="en-US" altLang="zh-CN">
                <a:solidFill>
                  <a:srgbClr val="0000FF"/>
                </a:solidFill>
              </a:rPr>
              <a:t>System setting</a:t>
            </a:r>
            <a:endParaRPr lang="en-US" altLang="zh-CN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0000FF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3201670" y="1569085"/>
          <a:ext cx="6367780" cy="426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62700" imgH="4257675" progId="Paint.Picture">
                  <p:embed/>
                </p:oleObj>
              </mc:Choice>
              <mc:Fallback>
                <p:oleObj name="" r:id="rId1" imgW="6362700" imgH="42576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3201670" y="1569085"/>
                        <a:ext cx="6367780" cy="426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4115" y="734061"/>
            <a:ext cx="10515600" cy="1325563"/>
          </a:xfrm>
        </p:spPr>
        <p:txBody>
          <a:bodyPr>
            <a:normAutofit/>
          </a:bodyPr>
          <a:p>
            <a:r>
              <a:rPr lang="en-US" altLang="zh-CN" sz="2800" b="1">
                <a:solidFill>
                  <a:srgbClr val="0000FF"/>
                </a:solidFill>
                <a:latin typeface="Times New Roman" panose="02020603050405020304" charset="0"/>
                <a:cs typeface="Arial" panose="020B0604020202020204" pitchFamily="34" charset="0"/>
                <a:sym typeface="+mn-ea"/>
              </a:rPr>
              <a:t>●The flow chart of experiment</a:t>
            </a:r>
            <a:br>
              <a:rPr lang="en-US" altLang="zh-CN" sz="2800" b="1" dirty="0">
                <a:latin typeface="Times New Roman" panose="02020603050405020304" charset="0"/>
                <a:ea typeface="+mn-ea"/>
                <a:sym typeface="+mn-ea"/>
              </a:rPr>
            </a:br>
            <a:endParaRPr lang="zh-CN" altLang="en-US" sz="2800"/>
          </a:p>
        </p:txBody>
      </p:sp>
      <p:sp>
        <p:nvSpPr>
          <p:cNvPr id="8" name="流程图: 可选过程 7"/>
          <p:cNvSpPr/>
          <p:nvPr/>
        </p:nvSpPr>
        <p:spPr>
          <a:xfrm>
            <a:off x="839470" y="1506220"/>
            <a:ext cx="2445385" cy="109347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System setting</a:t>
            </a:r>
            <a:endParaRPr lang="en-US" altLang="zh-CN" sz="2800"/>
          </a:p>
        </p:txBody>
      </p:sp>
      <p:sp>
        <p:nvSpPr>
          <p:cNvPr id="9" name="流程图: 可选过程 8"/>
          <p:cNvSpPr/>
          <p:nvPr/>
        </p:nvSpPr>
        <p:spPr>
          <a:xfrm>
            <a:off x="4714240" y="3505835"/>
            <a:ext cx="2514600" cy="115316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line center extraction</a:t>
            </a:r>
            <a:endParaRPr lang="en-US" altLang="zh-CN" sz="2800"/>
          </a:p>
        </p:txBody>
      </p:sp>
      <p:sp>
        <p:nvSpPr>
          <p:cNvPr id="10" name="流程图: 可选过程 9"/>
          <p:cNvSpPr/>
          <p:nvPr/>
        </p:nvSpPr>
        <p:spPr>
          <a:xfrm>
            <a:off x="4699635" y="1506220"/>
            <a:ext cx="2529205" cy="11080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coordinate conversion</a:t>
            </a:r>
            <a:endParaRPr lang="en-US" altLang="zh-CN" sz="2800"/>
          </a:p>
        </p:txBody>
      </p:sp>
      <p:sp>
        <p:nvSpPr>
          <p:cNvPr id="11" name="流程图: 可选过程 10"/>
          <p:cNvSpPr/>
          <p:nvPr/>
        </p:nvSpPr>
        <p:spPr>
          <a:xfrm>
            <a:off x="8547735" y="1506220"/>
            <a:ext cx="2445385" cy="1108075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3D reconstruction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839470" y="5574030"/>
            <a:ext cx="2353310" cy="10941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Camera calibration</a:t>
            </a:r>
            <a:endParaRPr lang="en-US" altLang="zh-CN" sz="2800"/>
          </a:p>
        </p:txBody>
      </p:sp>
      <p:sp>
        <p:nvSpPr>
          <p:cNvPr id="13" name="流程图: 可选过程 12"/>
          <p:cNvSpPr/>
          <p:nvPr/>
        </p:nvSpPr>
        <p:spPr>
          <a:xfrm>
            <a:off x="4819015" y="5567045"/>
            <a:ext cx="2554605" cy="10941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Laser line scanning</a:t>
            </a:r>
            <a:endParaRPr lang="en-US" altLang="zh-CN" sz="2800"/>
          </a:p>
        </p:txBody>
      </p:sp>
      <p:sp>
        <p:nvSpPr>
          <p:cNvPr id="14" name="右箭头 13"/>
          <p:cNvSpPr/>
          <p:nvPr/>
        </p:nvSpPr>
        <p:spPr>
          <a:xfrm>
            <a:off x="3285490" y="5885815"/>
            <a:ext cx="1428750" cy="45656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467600" y="1831975"/>
            <a:ext cx="979805" cy="45656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7325" y="195580"/>
            <a:ext cx="5771515" cy="1310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b="1">
                <a:latin typeface="Times New Roman" panose="02020603050405020304" charset="0"/>
                <a:sym typeface="+mn-ea"/>
              </a:rPr>
              <a:t>Ⅱ.</a:t>
            </a:r>
            <a:r>
              <a:rPr lang="en-US" altLang="zh-CN" sz="4000" b="1" dirty="0">
                <a:latin typeface="Times New Roman" panose="02020603050405020304" charset="0"/>
                <a:sym typeface="+mn-ea"/>
              </a:rPr>
              <a:t>Experinmental scheme</a:t>
            </a:r>
            <a:br>
              <a:rPr lang="en-US" altLang="zh-CN" sz="4000" b="1" dirty="0">
                <a:latin typeface="Times New Roman" panose="02020603050405020304" charset="0"/>
                <a:sym typeface="+mn-ea"/>
              </a:rPr>
            </a:br>
            <a:endParaRPr lang="zh-CN" altLang="en-US" sz="4000"/>
          </a:p>
        </p:txBody>
      </p:sp>
      <p:sp>
        <p:nvSpPr>
          <p:cNvPr id="5" name="流程图: 可选过程 4"/>
          <p:cNvSpPr/>
          <p:nvPr/>
        </p:nvSpPr>
        <p:spPr>
          <a:xfrm>
            <a:off x="840105" y="3506470"/>
            <a:ext cx="2445385" cy="1152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latin typeface="Times New Roman" panose="02020603050405020304" charset="0"/>
              </a:rPr>
              <a:t>Image acquisition</a:t>
            </a:r>
            <a:endParaRPr lang="en-US" altLang="zh-CN" sz="2800">
              <a:latin typeface="Times New Roman" panose="02020603050405020304" charset="0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1826260" y="2683510"/>
            <a:ext cx="472440" cy="73914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1826895" y="4751070"/>
            <a:ext cx="472440" cy="70993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上箭头 17"/>
          <p:cNvSpPr/>
          <p:nvPr/>
        </p:nvSpPr>
        <p:spPr>
          <a:xfrm>
            <a:off x="5852795" y="4751705"/>
            <a:ext cx="485775" cy="70866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上箭头 21"/>
          <p:cNvSpPr/>
          <p:nvPr/>
        </p:nvSpPr>
        <p:spPr>
          <a:xfrm>
            <a:off x="5852795" y="2683510"/>
            <a:ext cx="485775" cy="70866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080" y="304165"/>
            <a:ext cx="10515600" cy="1021715"/>
          </a:xfrm>
        </p:spPr>
        <p:txBody>
          <a:bodyPr>
            <a:normAutofit fontScale="90000"/>
          </a:bodyPr>
          <a:p>
            <a:r>
              <a:rPr lang="zh-CN" altLang="en-US" b="1">
                <a:latin typeface="Times New Roman" panose="02020603050405020304" charset="0"/>
                <a:sym typeface="+mn-ea"/>
              </a:rPr>
              <a:t>Ⅲ</a:t>
            </a:r>
            <a:r>
              <a:rPr lang="en-US" altLang="zh-CN" b="1">
                <a:latin typeface="Times New Roman" panose="02020603050405020304" charset="0"/>
                <a:sym typeface="+mn-ea"/>
              </a:rPr>
              <a:t>. </a:t>
            </a:r>
            <a: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  <a:t>Experiment</a:t>
            </a:r>
            <a:b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2520" y="865505"/>
            <a:ext cx="10515600" cy="4351338"/>
          </a:xfrm>
        </p:spPr>
        <p:txBody>
          <a:bodyPr/>
          <a:p>
            <a:r>
              <a:rPr lang="en-US" altLang="zh-CN">
                <a:solidFill>
                  <a:srgbClr val="0000FF"/>
                </a:solidFill>
              </a:rPr>
              <a:t>Video</a:t>
            </a:r>
            <a:endParaRPr lang="en-US" altLang="zh-CN">
              <a:solidFill>
                <a:srgbClr val="0000FF"/>
              </a:solidFill>
            </a:endParaRPr>
          </a:p>
        </p:txBody>
      </p:sp>
      <p:pic>
        <p:nvPicPr>
          <p:cNvPr id="4" name="目标物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44645" y="1470660"/>
            <a:ext cx="7239000" cy="4394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1470660"/>
            <a:ext cx="3533140" cy="439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4420" y="877570"/>
            <a:ext cx="10043160" cy="5814060"/>
          </a:xfrm>
        </p:spPr>
        <p:txBody>
          <a:bodyPr/>
          <a:p>
            <a:r>
              <a:rPr lang="zh-CN" altLang="en-US">
                <a:solidFill>
                  <a:srgbClr val="0000FF"/>
                </a:solidFill>
              </a:rPr>
              <a:t>Image Sequence</a:t>
            </a:r>
            <a:r>
              <a:rPr lang="en-US" altLang="zh-CN">
                <a:solidFill>
                  <a:srgbClr val="0000FF"/>
                </a:solidFill>
              </a:rPr>
              <a:t>(Total_video_converter)</a:t>
            </a:r>
            <a:endParaRPr lang="en-US" altLang="zh-CN">
              <a:solidFill>
                <a:srgbClr val="0000FF"/>
              </a:solidFill>
            </a:endParaRPr>
          </a:p>
          <a:p>
            <a:endParaRPr lang="en-US" altLang="zh-CN">
              <a:solidFill>
                <a:srgbClr val="0000FF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1509395"/>
            <a:ext cx="5225415" cy="48247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55" y="1509395"/>
            <a:ext cx="5449570" cy="48253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36065" y="198120"/>
            <a:ext cx="3514725" cy="1310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 b="1">
                <a:latin typeface="Times New Roman" panose="02020603050405020304" charset="0"/>
                <a:sym typeface="+mn-ea"/>
              </a:rPr>
              <a:t>Ⅲ</a:t>
            </a:r>
            <a:r>
              <a:rPr lang="en-US" altLang="zh-CN" sz="4000" b="1">
                <a:latin typeface="Times New Roman" panose="02020603050405020304" charset="0"/>
                <a:sym typeface="+mn-ea"/>
              </a:rPr>
              <a:t>. </a:t>
            </a:r>
            <a:r>
              <a:rPr lang="en-US" altLang="zh-CN" sz="4000" b="1" dirty="0">
                <a:latin typeface="Times New Roman" panose="02020603050405020304" charset="0"/>
                <a:sym typeface="+mn-ea"/>
              </a:rPr>
              <a:t>Experiment</a:t>
            </a:r>
            <a:br>
              <a:rPr lang="en-US" altLang="zh-CN" sz="4000" b="1" dirty="0">
                <a:latin typeface="Times New Roman" panose="02020603050405020304" charset="0"/>
                <a:sym typeface="+mn-ea"/>
              </a:rPr>
            </a:br>
            <a:endParaRPr lang="zh-CN" altLang="en-US"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8255" y="875030"/>
            <a:ext cx="10012680" cy="5798820"/>
          </a:xfrm>
        </p:spPr>
        <p:txBody>
          <a:bodyPr/>
          <a:p>
            <a:r>
              <a:rPr lang="en-US" altLang="zh-CN">
                <a:solidFill>
                  <a:srgbClr val="0000FF"/>
                </a:solidFill>
              </a:rPr>
              <a:t>Calibration</a:t>
            </a:r>
            <a:endParaRPr lang="en-US" altLang="zh-CN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0000FF"/>
              </a:solidFill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50250" y="2945130"/>
          <a:ext cx="2637790" cy="122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01700" imgH="419100" progId="Equation.KSEE3">
                  <p:embed/>
                </p:oleObj>
              </mc:Choice>
              <mc:Fallback>
                <p:oleObj name="" r:id="rId1" imgW="9017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50250" y="2945130"/>
                        <a:ext cx="2637790" cy="1226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铝板_看图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" y="1371600"/>
            <a:ext cx="3908425" cy="4805680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05" y="1371600"/>
            <a:ext cx="3320415" cy="48056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8255" y="198120"/>
            <a:ext cx="3514725" cy="1310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 b="1">
                <a:latin typeface="Times New Roman" panose="02020603050405020304" charset="0"/>
                <a:sym typeface="+mn-ea"/>
              </a:rPr>
              <a:t>Ⅲ</a:t>
            </a:r>
            <a:r>
              <a:rPr lang="en-US" altLang="zh-CN" sz="4000" b="1">
                <a:latin typeface="Times New Roman" panose="02020603050405020304" charset="0"/>
                <a:sym typeface="+mn-ea"/>
              </a:rPr>
              <a:t>. </a:t>
            </a:r>
            <a:r>
              <a:rPr lang="en-US" altLang="zh-CN" sz="4000" b="1" dirty="0">
                <a:latin typeface="Times New Roman" panose="02020603050405020304" charset="0"/>
                <a:sym typeface="+mn-ea"/>
              </a:rPr>
              <a:t>Experiment</a:t>
            </a:r>
            <a:br>
              <a:rPr lang="en-US" altLang="zh-CN" sz="4000" b="1" dirty="0">
                <a:latin typeface="Times New Roman" panose="02020603050405020304" charset="0"/>
                <a:sym typeface="+mn-ea"/>
              </a:rPr>
            </a:br>
            <a:endParaRPr lang="zh-CN" altLang="en-US"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5380" y="866140"/>
            <a:ext cx="10347325" cy="5829300"/>
          </a:xfrm>
        </p:spPr>
        <p:txBody>
          <a:bodyPr/>
          <a:p>
            <a:r>
              <a:rPr lang="en-US" altLang="zh-CN">
                <a:solidFill>
                  <a:srgbClr val="0000FF"/>
                </a:solidFill>
              </a:rPr>
              <a:t>Laser line center</a:t>
            </a:r>
            <a:endParaRPr lang="en-US" altLang="zh-CN">
              <a:solidFill>
                <a:srgbClr val="0000FF"/>
              </a:solidFill>
            </a:endParaRPr>
          </a:p>
        </p:txBody>
      </p:sp>
      <p:pic>
        <p:nvPicPr>
          <p:cNvPr id="4" name="图片 3" descr="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1290320"/>
            <a:ext cx="1574800" cy="2288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0" y="1290320"/>
            <a:ext cx="1483360" cy="2288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95" y="1290320"/>
            <a:ext cx="1471930" cy="2288540"/>
          </a:xfrm>
          <a:prstGeom prst="rect">
            <a:avLst/>
          </a:prstGeom>
        </p:spPr>
      </p:pic>
      <p:pic>
        <p:nvPicPr>
          <p:cNvPr id="7" name="图片 6" descr="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485" y="1290955"/>
            <a:ext cx="1533525" cy="2287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7565" y="1291590"/>
            <a:ext cx="1549400" cy="2287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25" y="4049395"/>
            <a:ext cx="1575435" cy="23107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320" y="4050030"/>
            <a:ext cx="1482725" cy="23101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735" y="4050030"/>
            <a:ext cx="1471295" cy="23107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3485" y="4049395"/>
            <a:ext cx="1534160" cy="23101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6930" y="4050030"/>
            <a:ext cx="1550035" cy="23107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90955" y="137160"/>
            <a:ext cx="3514725" cy="1310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 b="1">
                <a:latin typeface="Times New Roman" panose="02020603050405020304" charset="0"/>
                <a:sym typeface="+mn-ea"/>
              </a:rPr>
              <a:t>Ⅲ</a:t>
            </a:r>
            <a:r>
              <a:rPr lang="en-US" altLang="zh-CN" sz="4000" b="1">
                <a:latin typeface="Times New Roman" panose="02020603050405020304" charset="0"/>
                <a:sym typeface="+mn-ea"/>
              </a:rPr>
              <a:t>. </a:t>
            </a:r>
            <a:r>
              <a:rPr lang="en-US" altLang="zh-CN" sz="4000" b="1" dirty="0">
                <a:latin typeface="Times New Roman" panose="02020603050405020304" charset="0"/>
                <a:sym typeface="+mn-ea"/>
              </a:rPr>
              <a:t>Experiment</a:t>
            </a:r>
            <a:br>
              <a:rPr lang="en-US" altLang="zh-CN" sz="4000" b="1" dirty="0">
                <a:latin typeface="Times New Roman" panose="02020603050405020304" charset="0"/>
                <a:sym typeface="+mn-ea"/>
              </a:rPr>
            </a:br>
            <a:endParaRPr lang="zh-CN" altLang="en-US"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7605" y="1113155"/>
            <a:ext cx="10135235" cy="5722620"/>
          </a:xfrm>
        </p:spPr>
        <p:txBody>
          <a:bodyPr/>
          <a:p>
            <a:r>
              <a:rPr lang="en-US" altLang="zh-CN">
                <a:solidFill>
                  <a:srgbClr val="0000FF"/>
                </a:solidFill>
              </a:rPr>
              <a:t>Coordinate conversion</a:t>
            </a:r>
            <a:endParaRPr lang="en-US" altLang="zh-CN">
              <a:solidFill>
                <a:srgbClr val="0000FF"/>
              </a:solidFill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1440" y="1610360"/>
            <a:ext cx="3890010" cy="4728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32280"/>
            <a:ext cx="3360420" cy="472884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282440" y="4427220"/>
            <a:ext cx="3429000" cy="609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37760" y="2364740"/>
          <a:ext cx="221615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812800" imgH="634365" progId="Equation.KSEE3">
                  <p:embed/>
                </p:oleObj>
              </mc:Choice>
              <mc:Fallback>
                <p:oleObj name="" r:id="rId3" imgW="812800" imgH="63436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7760" y="2364740"/>
                        <a:ext cx="2216150" cy="173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左大括号 7"/>
          <p:cNvSpPr/>
          <p:nvPr/>
        </p:nvSpPr>
        <p:spPr>
          <a:xfrm>
            <a:off x="4663440" y="2491740"/>
            <a:ext cx="289560" cy="1524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24635" y="228600"/>
            <a:ext cx="3514725" cy="1310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 b="1">
                <a:latin typeface="Times New Roman" panose="02020603050405020304" charset="0"/>
                <a:sym typeface="+mn-ea"/>
              </a:rPr>
              <a:t>Ⅲ</a:t>
            </a:r>
            <a:r>
              <a:rPr lang="en-US" altLang="zh-CN" sz="4000" b="1">
                <a:latin typeface="Times New Roman" panose="02020603050405020304" charset="0"/>
                <a:sym typeface="+mn-ea"/>
              </a:rPr>
              <a:t>. </a:t>
            </a:r>
            <a:r>
              <a:rPr lang="en-US" altLang="zh-CN" sz="4000" b="1" dirty="0">
                <a:latin typeface="Times New Roman" panose="02020603050405020304" charset="0"/>
                <a:sym typeface="+mn-ea"/>
              </a:rPr>
              <a:t>Experiment</a:t>
            </a:r>
            <a:br>
              <a:rPr lang="en-US" altLang="zh-CN" sz="4000" b="1" dirty="0">
                <a:latin typeface="Times New Roman" panose="02020603050405020304" charset="0"/>
                <a:sym typeface="+mn-ea"/>
              </a:rPr>
            </a:br>
            <a:endParaRPr lang="zh-CN" altLang="en-US"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680" y="685166"/>
            <a:ext cx="10515600" cy="1325563"/>
          </a:xfrm>
        </p:spPr>
        <p:txBody>
          <a:bodyPr>
            <a:normAutofit/>
          </a:bodyPr>
          <a:p>
            <a:r>
              <a:rPr sz="2800" b="1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♦</a:t>
            </a:r>
            <a:r>
              <a:rPr lang="en-US" sz="2800" b="1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sz="2800" b="1">
                <a:solidFill>
                  <a:srgbClr val="0000FF"/>
                </a:solidFill>
                <a:latin typeface="Times New Roman" panose="02020603050405020304" charset="0"/>
                <a:sym typeface="+mn-ea"/>
              </a:rPr>
              <a:t>llumination</a:t>
            </a:r>
            <a:b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5935" y="1508760"/>
            <a:ext cx="3118485" cy="4704080"/>
          </a:xfrm>
          <a:prstGeom prst="rect">
            <a:avLst/>
          </a:prstGeom>
        </p:spPr>
      </p:pic>
      <p:pic>
        <p:nvPicPr>
          <p:cNvPr id="6" name="图片 5" descr="15_看图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80" y="1508760"/>
            <a:ext cx="2066925" cy="2114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0" y="1508760"/>
            <a:ext cx="1795780" cy="2114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805" y="1508760"/>
            <a:ext cx="1985010" cy="21145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170" y="3717290"/>
            <a:ext cx="1985645" cy="24955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880" y="3717290"/>
            <a:ext cx="2066925" cy="24955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250" y="3717290"/>
            <a:ext cx="1981200" cy="2495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9680" y="182880"/>
            <a:ext cx="3514725" cy="7010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 b="1">
                <a:latin typeface="Times New Roman" panose="02020603050405020304" charset="0"/>
                <a:sym typeface="+mn-ea"/>
              </a:rPr>
              <a:t>Ⅲ</a:t>
            </a:r>
            <a:r>
              <a:rPr lang="en-US" altLang="zh-CN" sz="4000" b="1">
                <a:latin typeface="Times New Roman" panose="02020603050405020304" charset="0"/>
                <a:sym typeface="+mn-ea"/>
              </a:rPr>
              <a:t>. </a:t>
            </a:r>
            <a:r>
              <a:rPr lang="en-US" altLang="zh-CN" sz="4000" b="1" dirty="0">
                <a:latin typeface="Times New Roman" panose="02020603050405020304" charset="0"/>
                <a:sym typeface="+mn-ea"/>
              </a:rPr>
              <a:t>Experiment</a:t>
            </a:r>
            <a:endParaRPr lang="zh-CN" altLang="en-US"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080" y="273686"/>
            <a:ext cx="10515600" cy="1325563"/>
          </a:xfrm>
        </p:spPr>
        <p:txBody>
          <a:bodyPr>
            <a:normAutofit fontScale="90000"/>
          </a:bodyPr>
          <a:p>
            <a:r>
              <a:rPr lang="en-US" altLang="zh-CN" b="1">
                <a:latin typeface="Times New Roman" panose="02020603050405020304" charset="0"/>
                <a:sym typeface="+mn-ea"/>
              </a:rPr>
              <a:t>Ⅳ.</a:t>
            </a:r>
            <a: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  <a:t> Experimental analysis</a:t>
            </a:r>
            <a:b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880" y="273685"/>
            <a:ext cx="6371590" cy="5478780"/>
          </a:xfrm>
        </p:spPr>
        <p:txBody>
          <a:bodyPr>
            <a:normAutofit/>
          </a:bodyPr>
          <a:p>
            <a:pPr marL="0" indent="0" fontAlgn="auto">
              <a:lnSpc>
                <a:spcPct val="150000"/>
              </a:lnSpc>
              <a:buNone/>
            </a:pPr>
            <a:endParaRPr lang="en-US" altLang="zh-CN" sz="3600">
              <a:solidFill>
                <a:srgbClr val="0000FF"/>
              </a:solidFill>
              <a:latin typeface="Times New Roman" panose="02020603050405020304" charset="0"/>
            </a:endParaRPr>
          </a:p>
          <a:p>
            <a:pPr marL="0" indent="0">
              <a:buNone/>
            </a:pPr>
            <a:endParaRPr lang="en-US" altLang="zh-CN" sz="3200"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760" y="1188720"/>
            <a:ext cx="5579110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0" fontAlgn="auto">
              <a:lnSpc>
                <a:spcPct val="150000"/>
              </a:lnSpc>
              <a:buNone/>
            </a:pPr>
            <a:r>
              <a:rPr lang="en-US" altLang="zh-CN" sz="3200">
                <a:latin typeface="Arial" panose="020B0604020202020204" pitchFamily="34" charset="0"/>
                <a:sym typeface="+mn-ea"/>
              </a:rPr>
              <a:t>♦</a:t>
            </a:r>
            <a:r>
              <a:rPr lang="en-US" altLang="zh-CN" sz="3200">
                <a:latin typeface="Times New Roman" panose="02020603050405020304" charset="0"/>
                <a:sym typeface="+mn-ea"/>
              </a:rPr>
              <a:t>Camera setting</a:t>
            </a:r>
            <a:endParaRPr lang="en-US" altLang="zh-CN" sz="3200">
              <a:latin typeface="Times New Roman" panose="02020603050405020304" charset="0"/>
            </a:endParaRPr>
          </a:p>
          <a:p>
            <a:pPr marL="457200" lvl="1" indent="0" fontAlgn="auto">
              <a:lnSpc>
                <a:spcPct val="150000"/>
              </a:lnSpc>
              <a:buNone/>
            </a:pPr>
            <a:r>
              <a:rPr lang="en-US" altLang="zh-CN" sz="3200">
                <a:latin typeface="Arial" panose="020B0604020202020204" pitchFamily="34" charset="0"/>
                <a:sym typeface="+mn-ea"/>
              </a:rPr>
              <a:t>♦</a:t>
            </a:r>
            <a:r>
              <a:rPr lang="en-US" altLang="zh-CN" sz="3200">
                <a:latin typeface="Times New Roman" panose="02020603050405020304" charset="0"/>
                <a:sym typeface="+mn-ea"/>
              </a:rPr>
              <a:t>Selection of object</a:t>
            </a:r>
            <a:endParaRPr lang="en-US" altLang="zh-CN" sz="3200">
              <a:latin typeface="Times New Roman" panose="02020603050405020304" charset="0"/>
            </a:endParaRPr>
          </a:p>
          <a:p>
            <a:pPr marL="457200" lvl="1" indent="0" fontAlgn="auto">
              <a:lnSpc>
                <a:spcPct val="150000"/>
              </a:lnSpc>
              <a:buNone/>
            </a:pPr>
            <a:r>
              <a:rPr lang="en-US" altLang="zh-CN" sz="3200">
                <a:latin typeface="Arial" panose="020B0604020202020204" pitchFamily="34" charset="0"/>
                <a:sym typeface="+mn-ea"/>
              </a:rPr>
              <a:t>♦</a:t>
            </a:r>
            <a:r>
              <a:rPr lang="en-US" altLang="zh-CN" sz="3200">
                <a:latin typeface="Times New Roman" panose="02020603050405020304" charset="0"/>
                <a:sym typeface="+mn-ea"/>
              </a:rPr>
              <a:t>Background</a:t>
            </a:r>
            <a:endParaRPr lang="en-US" altLang="zh-CN" sz="3200">
              <a:latin typeface="Times New Roman" panose="02020603050405020304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None/>
            </a:pPr>
            <a:r>
              <a:rPr lang="en-US" altLang="zh-CN" sz="3200">
                <a:latin typeface="Arial" panose="020B0604020202020204" pitchFamily="34" charset="0"/>
              </a:rPr>
              <a:t>♦</a:t>
            </a:r>
            <a:r>
              <a:rPr lang="en-US" altLang="zh-CN" sz="3200">
                <a:latin typeface="Times New Roman" panose="02020603050405020304" charset="0"/>
              </a:rPr>
              <a:t>Clipping region</a:t>
            </a:r>
            <a:endParaRPr lang="en-US" altLang="zh-CN" sz="3200">
              <a:latin typeface="Times New Roman" panose="02020603050405020304" charset="0"/>
            </a:endParaRPr>
          </a:p>
          <a:p>
            <a:pPr marL="457200" lvl="1" indent="0" fontAlgn="auto">
              <a:lnSpc>
                <a:spcPct val="150000"/>
              </a:lnSpc>
              <a:buNone/>
            </a:pPr>
            <a:r>
              <a:rPr lang="en-US" altLang="zh-CN" sz="3200">
                <a:latin typeface="Arial" panose="020B0604020202020204" pitchFamily="34" charset="0"/>
                <a:sym typeface="+mn-ea"/>
              </a:rPr>
              <a:t>♦</a:t>
            </a:r>
            <a:r>
              <a:rPr lang="en-US" altLang="zh-CN" sz="3200">
                <a:latin typeface="Times New Roman" panose="02020603050405020304" charset="0"/>
                <a:sym typeface="+mn-ea"/>
              </a:rPr>
              <a:t>Calibration</a:t>
            </a:r>
            <a:endParaRPr lang="en-US" altLang="zh-CN" sz="3200">
              <a:latin typeface="Times New Roman" panose="02020603050405020304" charset="0"/>
            </a:endParaRPr>
          </a:p>
          <a:p>
            <a:pPr marL="457200" lvl="1" indent="0" fontAlgn="auto">
              <a:lnSpc>
                <a:spcPct val="150000"/>
              </a:lnSpc>
              <a:buNone/>
            </a:pPr>
            <a:r>
              <a:rPr lang="en-US" altLang="zh-CN" sz="3200">
                <a:latin typeface="Arial" panose="020B0604020202020204" pitchFamily="34" charset="0"/>
                <a:sym typeface="+mn-ea"/>
              </a:rPr>
              <a:t>♦</a:t>
            </a:r>
            <a:r>
              <a:rPr lang="en-US" altLang="zh-CN" sz="3200">
                <a:latin typeface="Times New Roman" panose="02020603050405020304" charset="0"/>
                <a:sym typeface="+mn-ea"/>
              </a:rPr>
              <a:t>Coordinate conversion</a:t>
            </a:r>
            <a:endParaRPr lang="zh-CN" altLang="en-US" sz="3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8230" y="1242695"/>
            <a:ext cx="2251710" cy="4427220"/>
          </a:xfrm>
          <a:prstGeom prst="rect">
            <a:avLst/>
          </a:prstGeom>
        </p:spPr>
      </p:pic>
      <p:pic>
        <p:nvPicPr>
          <p:cNvPr id="7" name="图片 6" descr="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365" y="1242695"/>
            <a:ext cx="2501900" cy="44265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 rot="0">
            <a:off x="3254375" y="1151255"/>
            <a:ext cx="5759450" cy="817880"/>
            <a:chOff x="5043763" y="1722785"/>
            <a:chExt cx="4537606" cy="640123"/>
          </a:xfrm>
          <a:solidFill>
            <a:schemeClr val="accent5"/>
          </a:solidFill>
        </p:grpSpPr>
        <p:sp>
          <p:nvSpPr>
            <p:cNvPr id="9218" name="MH_Entry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043763" y="1722785"/>
              <a:ext cx="4537606" cy="640123"/>
            </a:xfrm>
            <a:prstGeom prst="hexagon">
              <a:avLst>
                <a:gd name="adj" fmla="val 28245"/>
                <a:gd name="vf" fmla="val 115470"/>
              </a:avLst>
            </a:prstGeom>
            <a:grpFill/>
            <a:ln w="34925" cmpd="sng">
              <a:solidFill>
                <a:srgbClr val="FFFFFF"/>
              </a:solidFill>
              <a:miter lim="800000"/>
            </a:ln>
          </p:spPr>
          <p:txBody>
            <a:bodyPr wrap="square" lIns="467878" tIns="0" rIns="71981" bIns="0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charset="0"/>
                  <a:ea typeface="+mn-ea"/>
                </a:rPr>
                <a:t> </a:t>
              </a:r>
              <a:r>
                <a:rPr lang="en-US" altLang="zh-CN" sz="2800" dirty="0">
                  <a:solidFill>
                    <a:srgbClr val="FFFFFF"/>
                  </a:solidFill>
                  <a:latin typeface="Times New Roman" panose="02020603050405020304" charset="0"/>
                  <a:ea typeface="+mn-ea"/>
                </a:rPr>
                <a:t>Experinmental theory</a:t>
              </a:r>
              <a:endParaRPr lang="en-US" altLang="zh-CN" sz="2800" dirty="0">
                <a:solidFill>
                  <a:srgbClr val="FFFFFF"/>
                </a:solidFill>
                <a:latin typeface="Times New Roman" panose="02020603050405020304" charset="0"/>
                <a:ea typeface="+mn-ea"/>
              </a:endParaRPr>
            </a:p>
          </p:txBody>
        </p:sp>
        <p:sp>
          <p:nvSpPr>
            <p:cNvPr id="9219" name="MH_Number_1"/>
            <p:cNvSpPr/>
            <p:nvPr>
              <p:custDataLst>
                <p:tags r:id="rId3"/>
              </p:custDataLst>
            </p:nvPr>
          </p:nvSpPr>
          <p:spPr bwMode="auto">
            <a:xfrm>
              <a:off x="5186600" y="1722785"/>
              <a:ext cx="585635" cy="507868"/>
            </a:xfrm>
            <a:custGeom>
              <a:avLst/>
              <a:gdLst>
                <a:gd name="T0" fmla="*/ 230479 w 373220"/>
                <a:gd name="T1" fmla="*/ 0 h 323217"/>
                <a:gd name="T2" fmla="*/ 691435 w 373220"/>
                <a:gd name="T3" fmla="*/ 0 h 323217"/>
                <a:gd name="T4" fmla="*/ 921914 w 373220"/>
                <a:gd name="T5" fmla="*/ 399213 h 323217"/>
                <a:gd name="T6" fmla="*/ 691435 w 373220"/>
                <a:gd name="T7" fmla="*/ 798423 h 323217"/>
                <a:gd name="T8" fmla="*/ 230480 w 373220"/>
                <a:gd name="T9" fmla="*/ 798420 h 323217"/>
                <a:gd name="T10" fmla="*/ 0 w 373220"/>
                <a:gd name="T11" fmla="*/ 399210 h 323217"/>
                <a:gd name="T12" fmla="*/ 230479 w 373220"/>
                <a:gd name="T13" fmla="*/ 0 h 3232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3220"/>
                <a:gd name="T22" fmla="*/ 0 h 323217"/>
                <a:gd name="T23" fmla="*/ 373220 w 373220"/>
                <a:gd name="T24" fmla="*/ 323217 h 3232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3220" h="323217">
                  <a:moveTo>
                    <a:pt x="93305" y="0"/>
                  </a:moveTo>
                  <a:lnTo>
                    <a:pt x="279915" y="0"/>
                  </a:lnTo>
                  <a:lnTo>
                    <a:pt x="373220" y="161609"/>
                  </a:lnTo>
                  <a:lnTo>
                    <a:pt x="279915" y="323217"/>
                  </a:lnTo>
                  <a:lnTo>
                    <a:pt x="93306" y="323216"/>
                  </a:lnTo>
                  <a:lnTo>
                    <a:pt x="0" y="161608"/>
                  </a:lnTo>
                  <a:lnTo>
                    <a:pt x="93305" y="0"/>
                  </a:lnTo>
                  <a:close/>
                </a:path>
              </a:pathLst>
            </a:custGeom>
            <a:grpFill/>
            <a:ln w="34925" cmpd="sng">
              <a:solidFill>
                <a:srgbClr val="FFFF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FFFFFF"/>
                  </a:solidFill>
                  <a:latin typeface="+mn-lt"/>
                  <a:ea typeface="+mn-ea"/>
                </a:rPr>
                <a:t>Ⅰ </a:t>
              </a:r>
              <a:endParaRPr lang="zh-CN" altLang="en-US" sz="2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 rot="0">
            <a:off x="3254375" y="2176145"/>
            <a:ext cx="5759450" cy="650875"/>
            <a:chOff x="5043763" y="2552831"/>
            <a:chExt cx="4537481" cy="50945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220" name="MH_Entry_2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043763" y="2552832"/>
              <a:ext cx="4537481" cy="509455"/>
            </a:xfrm>
            <a:prstGeom prst="hexagon">
              <a:avLst>
                <a:gd name="adj" fmla="val 28245"/>
                <a:gd name="vf" fmla="val 11547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467878" tIns="0" rIns="71981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Times New Roman" panose="02020603050405020304" charset="0"/>
                  <a:ea typeface="+mn-ea"/>
                </a:rPr>
                <a:t>Experimental scheme</a:t>
              </a:r>
              <a:endParaRPr lang="en-US" altLang="zh-CN" sz="2800" dirty="0">
                <a:solidFill>
                  <a:srgbClr val="FFFFFF"/>
                </a:solidFill>
                <a:latin typeface="Times New Roman" panose="02020603050405020304" charset="0"/>
                <a:ea typeface="+mn-ea"/>
              </a:endParaRPr>
            </a:p>
          </p:txBody>
        </p:sp>
        <p:sp>
          <p:nvSpPr>
            <p:cNvPr id="9221" name="MH_Number_2"/>
            <p:cNvSpPr/>
            <p:nvPr>
              <p:custDataLst>
                <p:tags r:id="rId6"/>
              </p:custDataLst>
            </p:nvPr>
          </p:nvSpPr>
          <p:spPr bwMode="auto">
            <a:xfrm>
              <a:off x="5186600" y="2552831"/>
              <a:ext cx="585635" cy="507868"/>
            </a:xfrm>
            <a:custGeom>
              <a:avLst/>
              <a:gdLst>
                <a:gd name="T0" fmla="*/ 229856 w 373220"/>
                <a:gd name="T1" fmla="*/ 0 h 323217"/>
                <a:gd name="T2" fmla="*/ 689566 w 373220"/>
                <a:gd name="T3" fmla="*/ 0 h 323217"/>
                <a:gd name="T4" fmla="*/ 919421 w 373220"/>
                <a:gd name="T5" fmla="*/ 399213 h 323217"/>
                <a:gd name="T6" fmla="*/ 689566 w 373220"/>
                <a:gd name="T7" fmla="*/ 798423 h 323217"/>
                <a:gd name="T8" fmla="*/ 229857 w 373220"/>
                <a:gd name="T9" fmla="*/ 798420 h 323217"/>
                <a:gd name="T10" fmla="*/ 0 w 373220"/>
                <a:gd name="T11" fmla="*/ 399210 h 323217"/>
                <a:gd name="T12" fmla="*/ 229856 w 373220"/>
                <a:gd name="T13" fmla="*/ 0 h 3232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3220"/>
                <a:gd name="T22" fmla="*/ 0 h 323217"/>
                <a:gd name="T23" fmla="*/ 373220 w 373220"/>
                <a:gd name="T24" fmla="*/ 323217 h 3232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3220" h="323217">
                  <a:moveTo>
                    <a:pt x="93305" y="0"/>
                  </a:moveTo>
                  <a:lnTo>
                    <a:pt x="279915" y="0"/>
                  </a:lnTo>
                  <a:lnTo>
                    <a:pt x="373220" y="161609"/>
                  </a:lnTo>
                  <a:lnTo>
                    <a:pt x="279915" y="323217"/>
                  </a:lnTo>
                  <a:lnTo>
                    <a:pt x="93306" y="323216"/>
                  </a:lnTo>
                  <a:lnTo>
                    <a:pt x="0" y="161608"/>
                  </a:lnTo>
                  <a:lnTo>
                    <a:pt x="93305" y="0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anchor="ctr">
              <a:norm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rgbClr val="7DA44B"/>
                </a:buClr>
                <a:buSzPct val="100000"/>
                <a:buFont typeface="Webdings" panose="05030102010509060703" pitchFamily="18" charset="2"/>
                <a:buChar char="Ë"/>
                <a:defRPr sz="2400">
                  <a:solidFill>
                    <a:srgbClr val="227577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83BBDD"/>
                </a:buClr>
                <a:buFont typeface="幼圆" panose="02010509060101010101" pitchFamily="49" charset="-122"/>
                <a:buChar char=" "/>
                <a:defRPr sz="2000">
                  <a:solidFill>
                    <a:srgbClr val="7D7D7D"/>
                  </a:solidFill>
                  <a:latin typeface="幼圆" panose="020105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Webdings" panose="05030102010509060703" pitchFamily="18" charset="2"/>
                <a:buNone/>
              </a:pPr>
              <a:r>
                <a:rPr lang="zh-CN" altLang="en-US" sz="2400">
                  <a:solidFill>
                    <a:srgbClr val="FFFFFF"/>
                  </a:solidFill>
                  <a:latin typeface="+mn-lt"/>
                  <a:ea typeface="+mn-ea"/>
                </a:rPr>
                <a:t>Ⅱ</a:t>
              </a:r>
              <a:endParaRPr lang="zh-CN" altLang="en-US" sz="2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7"/>
            </p:custDataLst>
          </p:nvPr>
        </p:nvGrpSpPr>
        <p:grpSpPr>
          <a:xfrm rot="0">
            <a:off x="3254375" y="3239770"/>
            <a:ext cx="5759450" cy="650875"/>
            <a:chOff x="5043763" y="3382878"/>
            <a:chExt cx="4537481" cy="509455"/>
          </a:xfrm>
          <a:solidFill>
            <a:schemeClr val="accent5"/>
          </a:solidFill>
        </p:grpSpPr>
        <p:sp>
          <p:nvSpPr>
            <p:cNvPr id="9222" name="MH_Entry_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043763" y="3382879"/>
              <a:ext cx="4537481" cy="509454"/>
            </a:xfrm>
            <a:prstGeom prst="hexagon">
              <a:avLst>
                <a:gd name="adj" fmla="val 28245"/>
                <a:gd name="vf" fmla="val 115470"/>
              </a:avLst>
            </a:prstGeom>
            <a:grpFill/>
            <a:ln w="34925" cmpd="sng">
              <a:solidFill>
                <a:srgbClr val="FFFFFF"/>
              </a:solidFill>
              <a:miter lim="800000"/>
            </a:ln>
          </p:spPr>
          <p:txBody>
            <a:bodyPr wrap="square" lIns="467878" tIns="0" rIns="71981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charset="0"/>
                  <a:ea typeface="+mn-ea"/>
                </a:rPr>
                <a:t> </a:t>
              </a:r>
              <a:r>
                <a:rPr lang="en-US" altLang="zh-CN" sz="2800" dirty="0">
                  <a:solidFill>
                    <a:srgbClr val="FFFFFF"/>
                  </a:solidFill>
                  <a:latin typeface="Times New Roman" panose="02020603050405020304" charset="0"/>
                  <a:ea typeface="+mn-ea"/>
                </a:rPr>
                <a:t>Experiment</a:t>
              </a:r>
              <a:endParaRPr lang="en-US" altLang="zh-CN" sz="2800" dirty="0">
                <a:solidFill>
                  <a:srgbClr val="FFFFFF"/>
                </a:solidFill>
                <a:latin typeface="Times New Roman" panose="02020603050405020304" charset="0"/>
                <a:ea typeface="+mn-ea"/>
              </a:endParaRPr>
            </a:p>
          </p:txBody>
        </p:sp>
        <p:sp>
          <p:nvSpPr>
            <p:cNvPr id="9223" name="MH_Number_3"/>
            <p:cNvSpPr/>
            <p:nvPr>
              <p:custDataLst>
                <p:tags r:id="rId9"/>
              </p:custDataLst>
            </p:nvPr>
          </p:nvSpPr>
          <p:spPr bwMode="auto">
            <a:xfrm>
              <a:off x="5186600" y="3382878"/>
              <a:ext cx="585635" cy="507868"/>
            </a:xfrm>
            <a:custGeom>
              <a:avLst/>
              <a:gdLst>
                <a:gd name="T0" fmla="*/ 230479 w 373220"/>
                <a:gd name="T1" fmla="*/ 0 h 323217"/>
                <a:gd name="T2" fmla="*/ 691435 w 373220"/>
                <a:gd name="T3" fmla="*/ 0 h 323217"/>
                <a:gd name="T4" fmla="*/ 921914 w 373220"/>
                <a:gd name="T5" fmla="*/ 399213 h 323217"/>
                <a:gd name="T6" fmla="*/ 691435 w 373220"/>
                <a:gd name="T7" fmla="*/ 798423 h 323217"/>
                <a:gd name="T8" fmla="*/ 230480 w 373220"/>
                <a:gd name="T9" fmla="*/ 798420 h 323217"/>
                <a:gd name="T10" fmla="*/ 0 w 373220"/>
                <a:gd name="T11" fmla="*/ 399210 h 323217"/>
                <a:gd name="T12" fmla="*/ 230479 w 373220"/>
                <a:gd name="T13" fmla="*/ 0 h 3232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3220"/>
                <a:gd name="T22" fmla="*/ 0 h 323217"/>
                <a:gd name="T23" fmla="*/ 373220 w 373220"/>
                <a:gd name="T24" fmla="*/ 323217 h 3232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3220" h="323217">
                  <a:moveTo>
                    <a:pt x="93305" y="0"/>
                  </a:moveTo>
                  <a:lnTo>
                    <a:pt x="279915" y="0"/>
                  </a:lnTo>
                  <a:lnTo>
                    <a:pt x="373220" y="161609"/>
                  </a:lnTo>
                  <a:lnTo>
                    <a:pt x="279915" y="323217"/>
                  </a:lnTo>
                  <a:lnTo>
                    <a:pt x="93306" y="323216"/>
                  </a:lnTo>
                  <a:lnTo>
                    <a:pt x="0" y="161608"/>
                  </a:lnTo>
                  <a:lnTo>
                    <a:pt x="93305" y="0"/>
                  </a:lnTo>
                  <a:close/>
                </a:path>
              </a:pathLst>
            </a:custGeom>
            <a:grpFill/>
            <a:ln w="34925" cmpd="sng">
              <a:solidFill>
                <a:srgbClr val="FFFF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FFFFFF"/>
                  </a:solidFill>
                  <a:latin typeface="+mn-lt"/>
                  <a:ea typeface="+mn-ea"/>
                </a:rPr>
                <a:t>Ⅲ</a:t>
              </a:r>
              <a:endParaRPr lang="zh-CN" altLang="en-US" sz="2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0"/>
            </p:custDataLst>
          </p:nvPr>
        </p:nvGrpSpPr>
        <p:grpSpPr>
          <a:xfrm rot="0">
            <a:off x="3316605" y="4304030"/>
            <a:ext cx="5759450" cy="650875"/>
            <a:chOff x="5043763" y="4212924"/>
            <a:chExt cx="4537481" cy="50945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224" name="MH_Entry_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043763" y="4212924"/>
              <a:ext cx="4537481" cy="509455"/>
            </a:xfrm>
            <a:prstGeom prst="hexagon">
              <a:avLst>
                <a:gd name="adj" fmla="val 28245"/>
                <a:gd name="vf" fmla="val 115470"/>
              </a:avLst>
            </a:prstGeom>
            <a:grpFill/>
            <a:ln w="34925" cmpd="sng">
              <a:solidFill>
                <a:srgbClr val="FFFFFF"/>
              </a:solidFill>
              <a:miter lim="800000"/>
            </a:ln>
          </p:spPr>
          <p:txBody>
            <a:bodyPr wrap="square" lIns="467878" tIns="0" rIns="71981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Times New Roman" panose="02020603050405020304" charset="0"/>
                  <a:ea typeface="+mn-ea"/>
                </a:rPr>
                <a:t>Experimental analysis</a:t>
              </a:r>
              <a:endParaRPr lang="en-US" altLang="zh-CN" sz="2800" dirty="0">
                <a:solidFill>
                  <a:srgbClr val="FFFFFF"/>
                </a:solidFill>
                <a:latin typeface="Times New Roman" panose="02020603050405020304" charset="0"/>
                <a:ea typeface="+mn-ea"/>
              </a:endParaRPr>
            </a:p>
          </p:txBody>
        </p:sp>
        <p:sp>
          <p:nvSpPr>
            <p:cNvPr id="9225" name="MH_Number_4"/>
            <p:cNvSpPr/>
            <p:nvPr>
              <p:custDataLst>
                <p:tags r:id="rId12"/>
              </p:custDataLst>
            </p:nvPr>
          </p:nvSpPr>
          <p:spPr bwMode="auto">
            <a:xfrm>
              <a:off x="5186600" y="4212924"/>
              <a:ext cx="585635" cy="507868"/>
            </a:xfrm>
            <a:custGeom>
              <a:avLst/>
              <a:gdLst>
                <a:gd name="T0" fmla="*/ 229856 w 373220"/>
                <a:gd name="T1" fmla="*/ 0 h 323217"/>
                <a:gd name="T2" fmla="*/ 689566 w 373220"/>
                <a:gd name="T3" fmla="*/ 0 h 323217"/>
                <a:gd name="T4" fmla="*/ 919421 w 373220"/>
                <a:gd name="T5" fmla="*/ 399213 h 323217"/>
                <a:gd name="T6" fmla="*/ 689566 w 373220"/>
                <a:gd name="T7" fmla="*/ 798423 h 323217"/>
                <a:gd name="T8" fmla="*/ 229857 w 373220"/>
                <a:gd name="T9" fmla="*/ 798420 h 323217"/>
                <a:gd name="T10" fmla="*/ 0 w 373220"/>
                <a:gd name="T11" fmla="*/ 399210 h 323217"/>
                <a:gd name="T12" fmla="*/ 229856 w 373220"/>
                <a:gd name="T13" fmla="*/ 0 h 3232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3220"/>
                <a:gd name="T22" fmla="*/ 0 h 323217"/>
                <a:gd name="T23" fmla="*/ 373220 w 373220"/>
                <a:gd name="T24" fmla="*/ 323217 h 3232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3220" h="323217">
                  <a:moveTo>
                    <a:pt x="93305" y="0"/>
                  </a:moveTo>
                  <a:lnTo>
                    <a:pt x="279915" y="0"/>
                  </a:lnTo>
                  <a:lnTo>
                    <a:pt x="373220" y="161609"/>
                  </a:lnTo>
                  <a:lnTo>
                    <a:pt x="279915" y="323217"/>
                  </a:lnTo>
                  <a:lnTo>
                    <a:pt x="93306" y="323216"/>
                  </a:lnTo>
                  <a:lnTo>
                    <a:pt x="0" y="161608"/>
                  </a:lnTo>
                  <a:lnTo>
                    <a:pt x="93305" y="0"/>
                  </a:lnTo>
                  <a:close/>
                </a:path>
              </a:pathLst>
            </a:custGeom>
            <a:grpFill/>
            <a:ln w="34925" cmpd="sng">
              <a:solidFill>
                <a:srgbClr val="FFFFFF"/>
              </a:solidFill>
              <a:miter lim="800000"/>
            </a:ln>
          </p:spPr>
          <p:txBody>
            <a:bodyPr wrap="square" lIns="0" tIns="0" rIns="0" bIns="0" anchor="ctr">
              <a:norm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rgbClr val="7DA44B"/>
                </a:buClr>
                <a:buSzPct val="100000"/>
                <a:buFont typeface="Webdings" panose="05030102010509060703" pitchFamily="18" charset="2"/>
                <a:buChar char="Ë"/>
                <a:defRPr sz="2400">
                  <a:solidFill>
                    <a:srgbClr val="227577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83BBDD"/>
                </a:buClr>
                <a:buFont typeface="幼圆" panose="02010509060101010101" pitchFamily="49" charset="-122"/>
                <a:buChar char=" "/>
                <a:defRPr sz="2000">
                  <a:solidFill>
                    <a:srgbClr val="7D7D7D"/>
                  </a:solidFill>
                  <a:latin typeface="幼圆" panose="020105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Webdings" panose="05030102010509060703" pitchFamily="18" charset="2"/>
                <a:buNone/>
              </a:pPr>
              <a:r>
                <a:rPr lang="zh-CN" altLang="en-US" sz="2400">
                  <a:solidFill>
                    <a:srgbClr val="FFFFFF"/>
                  </a:solidFill>
                  <a:latin typeface="+mn-lt"/>
                  <a:ea typeface="+mn-ea"/>
                </a:rPr>
                <a:t>Ⅳ</a:t>
              </a:r>
              <a:endParaRPr lang="zh-CN" altLang="en-US" sz="2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13"/>
            </p:custDataLst>
          </p:nvPr>
        </p:nvGrpSpPr>
        <p:grpSpPr>
          <a:xfrm rot="0">
            <a:off x="3254375" y="5455920"/>
            <a:ext cx="5759450" cy="650875"/>
            <a:chOff x="5043763" y="5042971"/>
            <a:chExt cx="4537481" cy="509455"/>
          </a:xfrm>
          <a:solidFill>
            <a:schemeClr val="accent5"/>
          </a:solidFill>
        </p:grpSpPr>
        <p:sp>
          <p:nvSpPr>
            <p:cNvPr id="9226" name="MH_Entry_5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043763" y="5042972"/>
              <a:ext cx="4537481" cy="509454"/>
            </a:xfrm>
            <a:prstGeom prst="hexagon">
              <a:avLst>
                <a:gd name="adj" fmla="val 28245"/>
                <a:gd name="vf" fmla="val 115470"/>
              </a:avLst>
            </a:prstGeom>
            <a:grpFill/>
            <a:ln w="34925" cmpd="sng">
              <a:solidFill>
                <a:srgbClr val="FFFFFF"/>
              </a:solidFill>
              <a:miter lim="800000"/>
            </a:ln>
          </p:spPr>
          <p:txBody>
            <a:bodyPr wrap="square" lIns="467878" tIns="0" rIns="71981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Times New Roman" panose="02020603050405020304" charset="0"/>
                  <a:ea typeface="+mn-ea"/>
                </a:rPr>
                <a:t>Future work</a:t>
              </a:r>
              <a:endParaRPr lang="en-US" altLang="zh-CN" sz="2800" dirty="0">
                <a:solidFill>
                  <a:srgbClr val="FFFFFF"/>
                </a:solidFill>
                <a:latin typeface="Times New Roman" panose="02020603050405020304" charset="0"/>
                <a:ea typeface="+mn-ea"/>
              </a:endParaRPr>
            </a:p>
          </p:txBody>
        </p:sp>
        <p:sp>
          <p:nvSpPr>
            <p:cNvPr id="9227" name="MH_Number_5"/>
            <p:cNvSpPr/>
            <p:nvPr>
              <p:custDataLst>
                <p:tags r:id="rId15"/>
              </p:custDataLst>
            </p:nvPr>
          </p:nvSpPr>
          <p:spPr bwMode="auto">
            <a:xfrm>
              <a:off x="5186600" y="5042971"/>
              <a:ext cx="585635" cy="507868"/>
            </a:xfrm>
            <a:custGeom>
              <a:avLst/>
              <a:gdLst>
                <a:gd name="T0" fmla="*/ 230479 w 373220"/>
                <a:gd name="T1" fmla="*/ 0 h 323217"/>
                <a:gd name="T2" fmla="*/ 691435 w 373220"/>
                <a:gd name="T3" fmla="*/ 0 h 323217"/>
                <a:gd name="T4" fmla="*/ 921914 w 373220"/>
                <a:gd name="T5" fmla="*/ 399213 h 323217"/>
                <a:gd name="T6" fmla="*/ 691435 w 373220"/>
                <a:gd name="T7" fmla="*/ 798423 h 323217"/>
                <a:gd name="T8" fmla="*/ 230480 w 373220"/>
                <a:gd name="T9" fmla="*/ 798420 h 323217"/>
                <a:gd name="T10" fmla="*/ 0 w 373220"/>
                <a:gd name="T11" fmla="*/ 399210 h 323217"/>
                <a:gd name="T12" fmla="*/ 230479 w 373220"/>
                <a:gd name="T13" fmla="*/ 0 h 3232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3220"/>
                <a:gd name="T22" fmla="*/ 0 h 323217"/>
                <a:gd name="T23" fmla="*/ 373220 w 373220"/>
                <a:gd name="T24" fmla="*/ 323217 h 3232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3220" h="323217">
                  <a:moveTo>
                    <a:pt x="93305" y="0"/>
                  </a:moveTo>
                  <a:lnTo>
                    <a:pt x="279915" y="0"/>
                  </a:lnTo>
                  <a:lnTo>
                    <a:pt x="373220" y="161609"/>
                  </a:lnTo>
                  <a:lnTo>
                    <a:pt x="279915" y="323217"/>
                  </a:lnTo>
                  <a:lnTo>
                    <a:pt x="93306" y="323216"/>
                  </a:lnTo>
                  <a:lnTo>
                    <a:pt x="0" y="161608"/>
                  </a:lnTo>
                  <a:lnTo>
                    <a:pt x="93305" y="0"/>
                  </a:lnTo>
                  <a:close/>
                </a:path>
              </a:pathLst>
            </a:custGeom>
            <a:grpFill/>
            <a:ln w="34925" cmpd="sng">
              <a:solidFill>
                <a:srgbClr val="FFFF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rgbClr val="FFFFFF"/>
                  </a:solidFill>
                  <a:latin typeface="+mn-lt"/>
                  <a:ea typeface="+mn-ea"/>
                </a:rPr>
                <a:t>Ⅴ</a:t>
              </a:r>
              <a:endParaRPr lang="zh-CN" altLang="en-US" sz="2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666240" y="272415"/>
            <a:ext cx="515112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CONTENTS</a:t>
            </a:r>
            <a:endParaRPr lang="en-US" altLang="zh-CN" sz="3200" b="1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680" y="599441"/>
            <a:ext cx="10515600" cy="1325563"/>
          </a:xfrm>
        </p:spPr>
        <p:txBody>
          <a:bodyPr/>
          <a:p>
            <a:r>
              <a:rPr lang="en-US" altLang="zh-CN" sz="3600">
                <a:solidFill>
                  <a:srgbClr val="0000FF"/>
                </a:solidFill>
                <a:latin typeface="Times New Roman" panose="02020603050405020304" charset="0"/>
              </a:rPr>
              <a:t>As for calibration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endParaRPr lang="en-US" altLang="zh-CN">
              <a:solidFill>
                <a:srgbClr val="0000FF"/>
              </a:solidFill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200" y="228600"/>
            <a:ext cx="6884670" cy="1310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>
                <a:latin typeface="Times New Roman" panose="02020603050405020304" charset="0"/>
                <a:sym typeface="+mn-ea"/>
              </a:rPr>
              <a:t>Ⅳ.</a:t>
            </a:r>
            <a:r>
              <a:rPr lang="en-US" altLang="zh-CN" sz="4000" b="1" dirty="0">
                <a:latin typeface="Times New Roman" panose="02020603050405020304" charset="0"/>
                <a:sym typeface="+mn-ea"/>
              </a:rPr>
              <a:t> Experimental analysis</a:t>
            </a:r>
            <a:br>
              <a:rPr lang="en-US" altLang="zh-CN" sz="4000" b="1" dirty="0">
                <a:latin typeface="Times New Roman" panose="02020603050405020304" charset="0"/>
                <a:sym typeface="+mn-ea"/>
              </a:rPr>
            </a:br>
            <a:endParaRPr lang="zh-CN" altLang="en-US" sz="40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5925" y="1833880"/>
            <a:ext cx="4847590" cy="38976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1833880"/>
            <a:ext cx="4450080" cy="39897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680" y="599441"/>
            <a:ext cx="10515600" cy="1325563"/>
          </a:xfrm>
        </p:spPr>
        <p:txBody>
          <a:bodyPr/>
          <a:p>
            <a:r>
              <a:rPr lang="en-US" altLang="zh-CN" sz="3600">
                <a:solidFill>
                  <a:srgbClr val="0000FF"/>
                </a:solidFill>
                <a:latin typeface="Times New Roman" panose="02020603050405020304" charset="0"/>
              </a:rPr>
              <a:t>As for calibration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endParaRPr lang="en-US" altLang="zh-CN">
              <a:solidFill>
                <a:srgbClr val="0000FF"/>
              </a:solidFill>
              <a:latin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788160"/>
            <a:ext cx="4411345" cy="459232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925" y="1681480"/>
            <a:ext cx="4124325" cy="4594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3200" y="228600"/>
            <a:ext cx="6884670" cy="1310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>
                <a:latin typeface="Times New Roman" panose="02020603050405020304" charset="0"/>
                <a:sym typeface="+mn-ea"/>
              </a:rPr>
              <a:t>Ⅳ.</a:t>
            </a:r>
            <a:r>
              <a:rPr lang="en-US" altLang="zh-CN" sz="4000" b="1" dirty="0">
                <a:latin typeface="Times New Roman" panose="02020603050405020304" charset="0"/>
                <a:sym typeface="+mn-ea"/>
              </a:rPr>
              <a:t> Experimental analysis</a:t>
            </a:r>
            <a:br>
              <a:rPr lang="en-US" altLang="zh-CN" sz="4000" b="1" dirty="0">
                <a:latin typeface="Times New Roman" panose="02020603050405020304" charset="0"/>
                <a:sym typeface="+mn-ea"/>
              </a:rPr>
            </a:br>
            <a:endParaRPr lang="zh-CN" altLang="en-US" sz="4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1255" y="1205865"/>
            <a:ext cx="3951605" cy="4996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847090"/>
            <a:ext cx="5793105" cy="59804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39215" y="243840"/>
            <a:ext cx="5758180" cy="1310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b="1">
                <a:latin typeface="Times New Roman" panose="02020603050405020304" charset="0"/>
                <a:sym typeface="+mn-ea"/>
              </a:rPr>
              <a:t>Ⅳ.</a:t>
            </a:r>
            <a:r>
              <a:rPr lang="en-US" altLang="zh-CN" sz="4000" b="1" dirty="0">
                <a:latin typeface="Times New Roman" panose="02020603050405020304" charset="0"/>
                <a:sym typeface="+mn-ea"/>
              </a:rPr>
              <a:t> Experimental analysis</a:t>
            </a:r>
            <a:br>
              <a:rPr lang="en-US" altLang="zh-CN" sz="4000" b="1" dirty="0">
                <a:latin typeface="Times New Roman" panose="02020603050405020304" charset="0"/>
                <a:sym typeface="+mn-ea"/>
              </a:rPr>
            </a:br>
            <a:endParaRPr lang="zh-CN" altLang="en-US"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3480" y="243206"/>
            <a:ext cx="10515600" cy="1325563"/>
          </a:xfrm>
        </p:spPr>
        <p:txBody>
          <a:bodyPr>
            <a:normAutofit fontScale="90000"/>
          </a:bodyPr>
          <a:p>
            <a:r>
              <a:rPr lang="en-US" altLang="zh-CN" b="1">
                <a:latin typeface="Times New Roman" panose="02020603050405020304" charset="0"/>
                <a:sym typeface="+mn-ea"/>
              </a:rPr>
              <a:t>Ⅳ.</a:t>
            </a:r>
            <a: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  <a:t> Experimental analysis</a:t>
            </a:r>
            <a:b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25220"/>
            <a:ext cx="10515600" cy="5052060"/>
          </a:xfrm>
        </p:spPr>
        <p:txBody>
          <a:bodyPr/>
          <a:p>
            <a:r>
              <a:rPr lang="en-US" altLang="zh-CN" sz="3600">
                <a:solidFill>
                  <a:srgbClr val="0000FF"/>
                </a:solidFill>
              </a:rPr>
              <a:t>Unsolved</a:t>
            </a:r>
            <a:endParaRPr lang="en-US" altLang="zh-CN" sz="360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>
                <a:latin typeface="Arial" panose="020B0604020202020204" pitchFamily="34" charset="0"/>
              </a:rPr>
              <a:t>	♦</a:t>
            </a:r>
            <a:r>
              <a:rPr lang="en-US" altLang="zh-CN" sz="3200"/>
              <a:t>The order of the images after cutting</a:t>
            </a:r>
            <a:r>
              <a:rPr lang="zh-CN" altLang="zh-CN" sz="3200"/>
              <a:t>；</a:t>
            </a:r>
            <a:endParaRPr lang="zh-CN" altLang="zh-CN" sz="3200"/>
          </a:p>
          <a:p>
            <a:pPr marL="0" indent="0">
              <a:buNone/>
            </a:pPr>
            <a:r>
              <a:rPr lang="en-US" altLang="zh-CN" sz="3200">
                <a:latin typeface="Arial" panose="020B0604020202020204" pitchFamily="34" charset="0"/>
              </a:rPr>
              <a:t>	♦</a:t>
            </a:r>
            <a:r>
              <a:rPr lang="en-US" altLang="zh-CN" sz="3200"/>
              <a:t>Blind area</a:t>
            </a:r>
            <a:endParaRPr lang="zh-CN" altLang="zh-CN" sz="3200"/>
          </a:p>
          <a:p>
            <a:pPr marL="0" indent="0">
              <a:buNone/>
            </a:pPr>
            <a:endParaRPr lang="zh-CN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0" y="3032760"/>
            <a:ext cx="2191385" cy="32658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630" y="3032760"/>
            <a:ext cx="2004695" cy="3266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33395"/>
            <a:ext cx="2046605" cy="32658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55" y="3033395"/>
            <a:ext cx="2004695" cy="32658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560" y="27306"/>
            <a:ext cx="10515600" cy="1325563"/>
          </a:xfrm>
        </p:spPr>
        <p:txBody>
          <a:bodyPr/>
          <a:p>
            <a:r>
              <a:rPr lang="en-US" altLang="zh-CN" sz="4000" b="1">
                <a:latin typeface="Times New Roman" panose="02020603050405020304" charset="0"/>
                <a:sym typeface="+mn-ea"/>
              </a:rPr>
              <a:t> Ⅴ. </a:t>
            </a:r>
            <a:r>
              <a:rPr lang="en-US" sz="4000" b="1">
                <a:latin typeface="Times New Roman" panose="02020603050405020304" charset="0"/>
                <a:sym typeface="+mn-ea"/>
              </a:rPr>
              <a:t>Future work</a:t>
            </a:r>
            <a:endParaRPr lang="en-US" sz="4000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353185"/>
            <a:ext cx="10515600" cy="4351338"/>
          </a:xfrm>
        </p:spPr>
        <p:txBody>
          <a:bodyPr/>
          <a:p>
            <a:pPr fontAlgn="auto">
              <a:lnSpc>
                <a:spcPct val="150000"/>
              </a:lnSpc>
            </a:pPr>
            <a:r>
              <a:rPr lang="en-US" altLang="zh-CN" sz="3200">
                <a:latin typeface="Times New Roman" panose="02020603050405020304" charset="0"/>
              </a:rPr>
              <a:t>Improve the method of data processing</a:t>
            </a:r>
            <a:endParaRPr lang="en-US" altLang="zh-CN" sz="3200">
              <a:latin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>
                <a:latin typeface="Times New Roman" panose="02020603050405020304" charset="0"/>
              </a:rPr>
              <a:t>Do some underwater experiments</a:t>
            </a:r>
            <a:endParaRPr lang="en-US" altLang="zh-CN" sz="3200">
              <a:latin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>
                <a:latin typeface="Times New Roman" panose="02020603050405020304" charset="0"/>
              </a:rPr>
              <a:t>Try my best to solve the problem of blind area</a:t>
            </a:r>
            <a:endParaRPr lang="en-US" altLang="zh-CN" sz="32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文本框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304315" y="2716398"/>
            <a:ext cx="5661139" cy="1433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9pPr>
          </a:lstStyle>
          <a:p>
            <a:pPr algn="ctr"/>
            <a:r>
              <a:rPr lang="en-US" sz="8795" b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THANKS</a:t>
            </a:r>
            <a:endParaRPr lang="en-US" sz="8795" b="1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3505" y="230505"/>
            <a:ext cx="11007090" cy="1325880"/>
          </a:xfrm>
        </p:spPr>
        <p:txBody>
          <a:bodyPr>
            <a:normAutofit fontScale="90000"/>
          </a:bodyPr>
          <a:p>
            <a: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  <a:t>I.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+mn-ea"/>
                <a:sym typeface="+mn-ea"/>
              </a:rPr>
              <a:t>Experinmental theory</a:t>
            </a:r>
            <a:br>
              <a:rPr lang="en-US" altLang="zh-CN" sz="3600" b="1" dirty="0">
                <a:solidFill>
                  <a:schemeClr val="tx1"/>
                </a:solidFill>
                <a:latin typeface="Times New Roman" panose="02020603050405020304" charset="0"/>
                <a:ea typeface="+mn-ea"/>
              </a:rPr>
            </a:br>
            <a:br>
              <a:rPr lang="en-US" altLang="zh-CN" sz="3600" b="1" dirty="0">
                <a:solidFill>
                  <a:schemeClr val="tx1"/>
                </a:solidFill>
                <a:latin typeface="Times New Roman" panose="02020603050405020304" charset="0"/>
                <a:ea typeface="+mn-ea"/>
                <a:sym typeface="+mn-ea"/>
              </a:rPr>
            </a:br>
            <a:endParaRPr lang="en-US" altLang="zh-CN" sz="3600" b="1" dirty="0">
              <a:solidFill>
                <a:schemeClr val="tx1"/>
              </a:solidFill>
              <a:latin typeface="Times New Roman" panose="02020603050405020304" charset="0"/>
              <a:ea typeface="+mn-ea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228090" y="873125"/>
            <a:ext cx="10125710" cy="5840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Times New Roman" panose="02020603050405020304" charset="0"/>
              </a:rPr>
              <a:t>Calibration board</a:t>
            </a:r>
            <a:endParaRPr lang="en-US" altLang="zh-CN">
              <a:solidFill>
                <a:srgbClr val="0000FF"/>
              </a:solidFill>
              <a:latin typeface="Times New Roman" panose="02020603050405020304" charset="0"/>
            </a:endParaRPr>
          </a:p>
          <a:p>
            <a:endParaRPr lang="en-US" altLang="zh-CN">
              <a:solidFill>
                <a:srgbClr val="0000FF"/>
              </a:solidFill>
              <a:latin typeface="Times New Roman" panose="02020603050405020304" charset="0"/>
            </a:endParaRPr>
          </a:p>
        </p:txBody>
      </p:sp>
      <p:pic>
        <p:nvPicPr>
          <p:cNvPr id="12" name="内容占位符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03285" y="1997710"/>
            <a:ext cx="3218180" cy="32118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115" y="1958975"/>
            <a:ext cx="3668395" cy="32886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7555" y="2041525"/>
            <a:ext cx="4979670" cy="3206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3505" y="230505"/>
            <a:ext cx="11007090" cy="1325880"/>
          </a:xfrm>
        </p:spPr>
        <p:txBody>
          <a:bodyPr>
            <a:normAutofit fontScale="90000"/>
          </a:bodyPr>
          <a:p>
            <a:r>
              <a:rPr lang="en-US" altLang="zh-CN" b="1" dirty="0">
                <a:latin typeface="Times New Roman" panose="02020603050405020304" charset="0"/>
                <a:ea typeface="+mn-ea"/>
                <a:sym typeface="+mn-ea"/>
              </a:rPr>
              <a:t>I.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+mn-ea"/>
                <a:sym typeface="+mn-ea"/>
              </a:rPr>
              <a:t>Experinmental theory</a:t>
            </a:r>
            <a:br>
              <a:rPr lang="en-US" altLang="zh-CN" sz="3600" b="1" dirty="0">
                <a:solidFill>
                  <a:schemeClr val="tx1"/>
                </a:solidFill>
                <a:latin typeface="Times New Roman" panose="02020603050405020304" charset="0"/>
                <a:ea typeface="+mn-ea"/>
              </a:rPr>
            </a:br>
            <a:br>
              <a:rPr lang="en-US" altLang="zh-CN" sz="3600" b="1" dirty="0">
                <a:solidFill>
                  <a:schemeClr val="tx1"/>
                </a:solidFill>
                <a:latin typeface="Times New Roman" panose="02020603050405020304" charset="0"/>
                <a:ea typeface="+mn-ea"/>
                <a:sym typeface="+mn-ea"/>
              </a:rPr>
            </a:br>
            <a:endParaRPr lang="en-US" altLang="zh-CN" sz="3600" b="1" dirty="0">
              <a:solidFill>
                <a:schemeClr val="tx1"/>
              </a:solidFill>
              <a:latin typeface="Times New Roman" panose="02020603050405020304" charset="0"/>
              <a:ea typeface="+mn-ea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228090" y="873125"/>
            <a:ext cx="10125710" cy="5840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Times New Roman" panose="02020603050405020304" charset="0"/>
              </a:rPr>
              <a:t>Calibration</a:t>
            </a:r>
            <a:endParaRPr lang="en-US" altLang="zh-CN">
              <a:solidFill>
                <a:srgbClr val="0000FF"/>
              </a:solidFill>
              <a:latin typeface="Times New Roman" panose="02020603050405020304" charset="0"/>
            </a:endParaRPr>
          </a:p>
          <a:p>
            <a:endParaRPr lang="en-US" altLang="zh-CN">
              <a:solidFill>
                <a:srgbClr val="0000FF"/>
              </a:solidFill>
              <a:latin typeface="Times New Roman" panose="02020603050405020304" charset="0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303780" y="1556385"/>
          <a:ext cx="7974330" cy="4874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800725" imgH="3829050" progId="Paint.Picture">
                  <p:embed/>
                </p:oleObj>
              </mc:Choice>
              <mc:Fallback>
                <p:oleObj name="" r:id="rId1" imgW="5800725" imgH="38290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303780" y="1556385"/>
                        <a:ext cx="7974330" cy="4874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-2147482623" name="对象 -2147482624"/>
          <p:cNvGraphicFramePr>
            <a:graphicFrameLocks noChangeAspect="1"/>
          </p:cNvGraphicFramePr>
          <p:nvPr/>
        </p:nvGraphicFramePr>
        <p:xfrm>
          <a:off x="1001395" y="1828800"/>
          <a:ext cx="4672965" cy="237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397000" imgH="711200" progId="Equation.DSMT4">
                  <p:embed/>
                </p:oleObj>
              </mc:Choice>
              <mc:Fallback>
                <p:oleObj name="" r:id="rId1" imgW="1397000" imgH="7112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1395" y="1828800"/>
                        <a:ext cx="4672965" cy="23723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22" name="对象 -2147482623"/>
          <p:cNvGraphicFramePr>
            <a:graphicFrameLocks noChangeAspect="1"/>
          </p:cNvGraphicFramePr>
          <p:nvPr/>
        </p:nvGraphicFramePr>
        <p:xfrm>
          <a:off x="6596380" y="1828800"/>
          <a:ext cx="4495165" cy="237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346200" imgH="711200" progId="Equation.DSMT4">
                  <p:embed/>
                </p:oleObj>
              </mc:Choice>
              <mc:Fallback>
                <p:oleObj name="" r:id="rId3" imgW="1346200" imgH="7112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6380" y="1828800"/>
                        <a:ext cx="4495165" cy="23723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1369060" y="4443730"/>
            <a:ext cx="3938270" cy="4572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en-US" altLang="zh-CN" sz="2400" b="0" u="none"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rPr>
              <a:t>(a) </a:t>
            </a:r>
            <a:r>
              <a:rPr lang="zh-CN" altLang="en-US" sz="2400" b="0" u="none"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rPr>
              <a:t>Pixel calibration matrix</a:t>
            </a:r>
            <a:endParaRPr lang="zh-CN" altLang="en-US" sz="2400" b="0" u="none">
              <a:latin typeface="Times New Roman" panose="0202060305040502030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84035" y="4443730"/>
            <a:ext cx="420814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/>
            <a:r>
              <a:rPr lang="en-US" altLang="zh-CN" sz="2400"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(b) World </a:t>
            </a:r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calibration matrix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550035" y="228600"/>
            <a:ext cx="8512810" cy="701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 dirty="0">
                <a:latin typeface="Times New Roman" panose="02020603050405020304" charset="0"/>
                <a:sym typeface="+mn-ea"/>
              </a:rPr>
              <a:t>I. Experinmental theory</a:t>
            </a:r>
            <a:endParaRPr lang="zh-CN" altLang="en-US"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2"/>
          <p:cNvSpPr/>
          <p:nvPr/>
        </p:nvSpPr>
        <p:spPr>
          <a:xfrm>
            <a:off x="1127760" y="1007110"/>
            <a:ext cx="10515600" cy="5185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Times New Roman" panose="02020603050405020304" charset="0"/>
              </a:rPr>
              <a:t>laser line scanning</a:t>
            </a:r>
            <a:endParaRPr lang="en-US" altLang="zh-CN">
              <a:solidFill>
                <a:srgbClr val="0000FF"/>
              </a:solidFill>
              <a:latin typeface="Times New Roman" panose="02020603050405020304" charset="0"/>
            </a:endParaRPr>
          </a:p>
          <a:p>
            <a:pPr marL="0" indent="0">
              <a:buNone/>
            </a:pPr>
            <a:endParaRPr lang="en-US" altLang="zh-CN">
              <a:solidFill>
                <a:srgbClr val="0000FF"/>
              </a:solidFill>
              <a:latin typeface="Times New Roman" panose="02020603050405020304" charset="0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2599690" y="1717675"/>
          <a:ext cx="6584950" cy="44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829300" imgH="4124325" progId="Paint.Picture">
                  <p:embed/>
                </p:oleObj>
              </mc:Choice>
              <mc:Fallback>
                <p:oleObj name="" r:id="rId1" imgW="5829300" imgH="41243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599690" y="1717675"/>
                        <a:ext cx="6584950" cy="447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534795" y="106680"/>
            <a:ext cx="7171055" cy="701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 dirty="0">
                <a:latin typeface="Times New Roman" panose="02020603050405020304" charset="0"/>
                <a:sym typeface="+mn-ea"/>
              </a:rPr>
              <a:t>I. Experinmental theory</a:t>
            </a:r>
            <a:endParaRPr lang="zh-CN" altLang="en-US"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3315" y="951865"/>
            <a:ext cx="9945370" cy="5895975"/>
          </a:xfrm>
        </p:spPr>
        <p:txBody>
          <a:bodyPr/>
          <a:p>
            <a:r>
              <a:rPr lang="en-US" altLang="zh-CN" sz="3200">
                <a:solidFill>
                  <a:srgbClr val="0000FF"/>
                </a:solidFill>
                <a:latin typeface="Times New Roman" panose="02020603050405020304" charset="0"/>
              </a:rPr>
              <a:t>Laser line center extraction</a:t>
            </a:r>
            <a:endParaRPr lang="en-US" altLang="zh-CN" sz="3200">
              <a:solidFill>
                <a:srgbClr val="0000FF"/>
              </a:solidFill>
              <a:latin typeface="Times New Roman" panose="02020603050405020304" charset="0"/>
            </a:endParaRPr>
          </a:p>
          <a:p>
            <a:endParaRPr lang="en-US" altLang="zh-CN" sz="3200">
              <a:solidFill>
                <a:srgbClr val="0000FF"/>
              </a:solidFill>
              <a:latin typeface="Times New Roman" panose="02020603050405020304" charset="0"/>
            </a:endParaRPr>
          </a:p>
        </p:txBody>
      </p:sp>
      <p:graphicFrame>
        <p:nvGraphicFramePr>
          <p:cNvPr id="-2147482621" name="对象 -2147482622"/>
          <p:cNvGraphicFramePr>
            <a:graphicFrameLocks noChangeAspect="1"/>
          </p:cNvGraphicFramePr>
          <p:nvPr/>
        </p:nvGraphicFramePr>
        <p:xfrm>
          <a:off x="2242185" y="5133340"/>
          <a:ext cx="5826125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222500" imgH="660400" progId="Equation.DSMT4">
                  <p:embed/>
                </p:oleObj>
              </mc:Choice>
              <mc:Fallback>
                <p:oleObj name="" r:id="rId1" imgW="2222500" imgH="6604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42185" y="5133340"/>
                        <a:ext cx="5826125" cy="171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 descr="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65" y="1582420"/>
            <a:ext cx="2903855" cy="34728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15" y="1403350"/>
            <a:ext cx="2720975" cy="36518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43355" y="250825"/>
            <a:ext cx="5416550" cy="7010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b="1" dirty="0">
                <a:latin typeface="Times New Roman" panose="02020603050405020304" charset="0"/>
                <a:sym typeface="+mn-ea"/>
              </a:rPr>
              <a:t>I. Experinmental theory</a:t>
            </a:r>
            <a:endParaRPr lang="zh-CN" altLang="en-US"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5525" y="950595"/>
            <a:ext cx="10140315" cy="5866765"/>
          </a:xfrm>
        </p:spPr>
        <p:txBody>
          <a:bodyPr/>
          <a:p>
            <a:r>
              <a:rPr lang="en-US" altLang="zh-CN" sz="3200">
                <a:solidFill>
                  <a:srgbClr val="0000FF"/>
                </a:solidFill>
                <a:latin typeface="Times New Roman" panose="02020603050405020304" charset="0"/>
              </a:rPr>
              <a:t>coordinate conversion</a:t>
            </a:r>
            <a:endParaRPr lang="en-US" altLang="zh-CN" sz="3200">
              <a:solidFill>
                <a:srgbClr val="0000FF"/>
              </a:solidFill>
              <a:latin typeface="Times New Roman" panose="02020603050405020304" charset="0"/>
            </a:endParaRPr>
          </a:p>
          <a:p>
            <a:endParaRPr lang="en-US" altLang="zh-CN" sz="3200">
              <a:solidFill>
                <a:srgbClr val="0000FF"/>
              </a:solidFill>
              <a:latin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35" y="1720850"/>
            <a:ext cx="4263390" cy="3782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15" y="1720850"/>
            <a:ext cx="4161790" cy="3696970"/>
          </a:xfrm>
          <a:prstGeom prst="rect">
            <a:avLst/>
          </a:prstGeom>
        </p:spPr>
      </p:pic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59530" y="5503545"/>
          <a:ext cx="3592830" cy="673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1219200" imgH="228600" progId="Equation.KSEE3">
                  <p:embed/>
                </p:oleObj>
              </mc:Choice>
              <mc:Fallback>
                <p:oleObj name="" r:id="rId3" imgW="12192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9530" y="5503545"/>
                        <a:ext cx="3592830" cy="673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97635" y="152400"/>
            <a:ext cx="5416550" cy="7010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b="1" dirty="0">
                <a:latin typeface="Times New Roman" panose="02020603050405020304" charset="0"/>
                <a:sym typeface="+mn-ea"/>
              </a:rPr>
              <a:t>I. Experinmental theory</a:t>
            </a:r>
            <a:endParaRPr lang="en-US" altLang="zh-CN" sz="4000" b="1" dirty="0">
              <a:latin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427480" y="276860"/>
            <a:ext cx="986218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dirty="0">
                <a:latin typeface="Times New Roman" panose="02020603050405020304" charset="0"/>
                <a:sym typeface="+mn-ea"/>
              </a:rPr>
              <a:t>I. Experinmental theory</a:t>
            </a:r>
            <a:endParaRPr lang="en-US" altLang="zh-CN" sz="4000" b="1" dirty="0">
              <a:latin typeface="Times New Roman" panose="02020603050405020304" charset="0"/>
              <a:sym typeface="+mn-ea"/>
            </a:endParaRPr>
          </a:p>
        </p:txBody>
      </p:sp>
      <p:graphicFrame>
        <p:nvGraphicFramePr>
          <p:cNvPr id="8" name="内容占位符 7"/>
          <p:cNvGraphicFramePr>
            <a:graphicFrameLocks noChangeAspect="1"/>
          </p:cNvGraphicFramePr>
          <p:nvPr>
            <p:ph idx="1"/>
          </p:nvPr>
        </p:nvGraphicFramePr>
        <p:xfrm>
          <a:off x="231140" y="1572260"/>
          <a:ext cx="3557905" cy="421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2876550" imgH="3409950" progId="Paint.Picture">
                  <p:embed/>
                </p:oleObj>
              </mc:Choice>
              <mc:Fallback>
                <p:oleObj name="" r:id="rId1" imgW="2876550" imgH="34099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31140" y="1572260"/>
                        <a:ext cx="3557905" cy="4217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8183245" y="1917065"/>
          <a:ext cx="3449955" cy="3979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3267075" imgH="3476625" progId="Paint.Picture">
                  <p:embed/>
                </p:oleObj>
              </mc:Choice>
              <mc:Fallback>
                <p:oleObj name="" r:id="rId3" imgW="3267075" imgH="34766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8183245" y="1917065"/>
                        <a:ext cx="3449955" cy="3979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右箭头 13"/>
          <p:cNvSpPr/>
          <p:nvPr/>
        </p:nvSpPr>
        <p:spPr>
          <a:xfrm>
            <a:off x="4079875" y="4032250"/>
            <a:ext cx="4103370" cy="74549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9305"/>
          <a:ext cx="914400" cy="198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914400" imgH="198755" progId="Equation.KSEE3">
                  <p:embed/>
                </p:oleObj>
              </mc:Choice>
              <mc:Fallback>
                <p:oleObj name="" r:id="rId5" imgW="914400" imgH="19875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329305"/>
                        <a:ext cx="914400" cy="198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160520" y="4518660"/>
            <a:ext cx="3185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079875" y="1435100"/>
          <a:ext cx="3876040" cy="2470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7" imgW="1816100" imgH="1155700" progId="Equation.DSMT4">
                  <p:embed/>
                </p:oleObj>
              </mc:Choice>
              <mc:Fallback>
                <p:oleObj name="" r:id="rId7" imgW="1816100" imgH="1155700" progId="Equation.DSMT4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79875" y="1435100"/>
                        <a:ext cx="3876040" cy="247078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337_10*i*0"/>
  <p:tag name="KSO_WM_TEMPLATE_CATEGORY" val="custom"/>
  <p:tag name="KSO_WM_TEMPLATE_INDEX" val="160337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337_10*i*15"/>
  <p:tag name="KSO_WM_TEMPLATE_CATEGORY" val="custom"/>
  <p:tag name="KSO_WM_TEMPLATE_INDEX" val="160337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l_h_f"/>
  <p:tag name="KSO_WM_UNIT_INDEX" val="1_4_1"/>
  <p:tag name="KSO_WM_UNIT_ID" val="custom160337_10*l_h_f*1_4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l_i"/>
  <p:tag name="KSO_WM_UNIT_INDEX" val="1_4"/>
  <p:tag name="KSO_WM_UNIT_ID" val="custom160337_10*l_i*1_4"/>
  <p:tag name="KSO_WM_UNIT_CLEAR" val="1"/>
  <p:tag name="KSO_WM_UNIT_LAYERLEVEL" val="1_1"/>
  <p:tag name="KSO_WM_DIAGRAM_GROUP_CODE" val="l1-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337_10*i*20"/>
  <p:tag name="KSO_WM_TEMPLATE_CATEGORY" val="custom"/>
  <p:tag name="KSO_WM_TEMPLATE_INDEX" val="160337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l_h_f"/>
  <p:tag name="KSO_WM_UNIT_INDEX" val="1_5_1"/>
  <p:tag name="KSO_WM_UNIT_ID" val="custom160337_10*l_h_f*1_5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l_i"/>
  <p:tag name="KSO_WM_UNIT_INDEX" val="1_5"/>
  <p:tag name="KSO_WM_UNIT_ID" val="custom160337_10*l_i*1_5"/>
  <p:tag name="KSO_WM_UNIT_CLEAR" val="1"/>
  <p:tag name="KSO_WM_UNIT_LAYERLEVEL" val="1_1"/>
  <p:tag name="KSO_WM_DIAGRAM_GROUP_CODE" val="l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a"/>
  <p:tag name="KSO_WM_UNIT_INDEX" val="1"/>
  <p:tag name="KSO_WM_UNIT_ID" val="custom160337_30*a*1"/>
  <p:tag name="KSO_WM_UNIT_CLEAR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PRESET_TEXT" val="THANKS"/>
</p:tagLst>
</file>

<file path=ppt/tags/tag17.xml><?xml version="1.0" encoding="utf-8"?>
<p:tagLst xmlns:p="http://schemas.openxmlformats.org/presentationml/2006/main">
  <p:tag name="KSO_WM_TEMPLATE_CATEGORY" val="custom"/>
  <p:tag name="KSO_WM_TEMPLATE_INDEX" val="160337"/>
  <p:tag name="KSO_WM_TAG_VERSION" val="1.0"/>
  <p:tag name="KSO_WM_SLIDE_ID" val="custom160337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l_h_f"/>
  <p:tag name="KSO_WM_UNIT_INDEX" val="1_1_1"/>
  <p:tag name="KSO_WM_UNIT_ID" val="custom160337_10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l_i"/>
  <p:tag name="KSO_WM_UNIT_INDEX" val="1_1"/>
  <p:tag name="KSO_WM_UNIT_ID" val="custom160337_10*l_i*1_1"/>
  <p:tag name="KSO_WM_UNIT_CLEAR" val="1"/>
  <p:tag name="KSO_WM_UNIT_LAYERLEVEL" val="1_1"/>
  <p:tag name="KSO_WM_DIAGRAM_GROUP_CODE" val="l1-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337_10*i*5"/>
  <p:tag name="KSO_WM_TEMPLATE_CATEGORY" val="custom"/>
  <p:tag name="KSO_WM_TEMPLATE_INDEX" val="16033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l_h_f"/>
  <p:tag name="KSO_WM_UNIT_INDEX" val="1_2_1"/>
  <p:tag name="KSO_WM_UNIT_ID" val="custom160337_10*l_h_f*1_2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l_i"/>
  <p:tag name="KSO_WM_UNIT_INDEX" val="1_2"/>
  <p:tag name="KSO_WM_UNIT_ID" val="custom160337_10*l_i*1_2"/>
  <p:tag name="KSO_WM_UNIT_CLEAR" val="1"/>
  <p:tag name="KSO_WM_UNIT_LAYERLEVEL" val="1_1"/>
  <p:tag name="KSO_WM_DIAGRAM_GROUP_CODE" val="l1-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337_10*i*10"/>
  <p:tag name="KSO_WM_TEMPLATE_CATEGORY" val="custom"/>
  <p:tag name="KSO_WM_TEMPLATE_INDEX" val="160337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l_h_f"/>
  <p:tag name="KSO_WM_UNIT_INDEX" val="1_3_1"/>
  <p:tag name="KSO_WM_UNIT_ID" val="custom160337_10*l_h_f*1_3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l_i"/>
  <p:tag name="KSO_WM_UNIT_INDEX" val="1_3"/>
  <p:tag name="KSO_WM_UNIT_ID" val="custom160337_10*l_i*1_3"/>
  <p:tag name="KSO_WM_UNIT_CLEAR" val="1"/>
  <p:tag name="KSO_WM_UNIT_LAYERLEVEL" val="1_1"/>
  <p:tag name="KSO_WM_DIAGRAM_GROUP_CODE" val="l1-1"/>
</p:tagLst>
</file>

<file path=ppt/theme/theme1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</Words>
  <Application>WPS 演示</Application>
  <PresentationFormat>宽屏</PresentationFormat>
  <Paragraphs>164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25</vt:i4>
      </vt:variant>
    </vt:vector>
  </HeadingPairs>
  <TitlesOfParts>
    <vt:vector size="49" baseType="lpstr">
      <vt:lpstr>Arial</vt:lpstr>
      <vt:lpstr>宋体</vt:lpstr>
      <vt:lpstr>Wingdings</vt:lpstr>
      <vt:lpstr>Times New Roman</vt:lpstr>
      <vt:lpstr>Calibri</vt:lpstr>
      <vt:lpstr>幼圆</vt:lpstr>
      <vt:lpstr>Webdings</vt:lpstr>
      <vt:lpstr>黑体</vt:lpstr>
      <vt:lpstr>微软雅黑</vt:lpstr>
      <vt:lpstr>Calibri Light</vt:lpstr>
      <vt:lpstr>1_Office 主题</vt:lpstr>
      <vt:lpstr>Paint.Picture</vt:lpstr>
      <vt:lpstr>Equation.DSMT4</vt:lpstr>
      <vt:lpstr>Paint.Picture</vt:lpstr>
      <vt:lpstr>Equation.KSEE3</vt:lpstr>
      <vt:lpstr>Equation.KSEE3</vt:lpstr>
      <vt:lpstr>Equation.DSMT4</vt:lpstr>
      <vt:lpstr>Equation.DSMT4</vt:lpstr>
      <vt:lpstr>Paint.Picture</vt:lpstr>
      <vt:lpstr>Equation.DSMT4</vt:lpstr>
      <vt:lpstr>Equation.KSEE3</vt:lpstr>
      <vt:lpstr>Paint.Picture</vt:lpstr>
      <vt:lpstr>Paint.Picture</vt:lpstr>
      <vt:lpstr>Equation.KSEE3</vt:lpstr>
      <vt:lpstr>Underwater 3D Reconstruction  Experiment</vt:lpstr>
      <vt:lpstr>PowerPoint 演示文稿</vt:lpstr>
      <vt:lpstr>I. Experinmental theory  </vt:lpstr>
      <vt:lpstr>I. Experinmental theory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Ⅱ.Experinmental scheme </vt:lpstr>
      <vt:lpstr>PowerPoint 演示文稿</vt:lpstr>
      <vt:lpstr>●The flow chart of experiment </vt:lpstr>
      <vt:lpstr>Ⅲ. Experiment </vt:lpstr>
      <vt:lpstr>PowerPoint 演示文稿</vt:lpstr>
      <vt:lpstr>PowerPoint 演示文稿</vt:lpstr>
      <vt:lpstr>PowerPoint 演示文稿</vt:lpstr>
      <vt:lpstr>PowerPoint 演示文稿</vt:lpstr>
      <vt:lpstr>♦Illumination </vt:lpstr>
      <vt:lpstr>Ⅳ. Experimental analysis </vt:lpstr>
      <vt:lpstr>As for calibration </vt:lpstr>
      <vt:lpstr>As for calibration </vt:lpstr>
      <vt:lpstr>PowerPoint 演示文稿</vt:lpstr>
      <vt:lpstr>Ⅳ. Experimental analysis </vt:lpstr>
      <vt:lpstr> Ⅴ. Future work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81</cp:revision>
  <dcterms:created xsi:type="dcterms:W3CDTF">2016-10-20T09:02:00Z</dcterms:created>
  <dcterms:modified xsi:type="dcterms:W3CDTF">2016-11-21T03:06:40Z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